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7" r:id="rId4"/>
  </p:sldMasterIdLst>
  <p:notesMasterIdLst>
    <p:notesMasterId r:id="rId59"/>
  </p:notesMasterIdLst>
  <p:handoutMasterIdLst>
    <p:handoutMasterId r:id="rId60"/>
  </p:handoutMasterIdLst>
  <p:sldIdLst>
    <p:sldId id="310" r:id="rId5"/>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ienvenida" id="{306638E7-82DD-4333-9A35-309A43752E07}">
          <p14:sldIdLst>
            <p14:sldId id="310"/>
            <p14:sldId id="256"/>
            <p14:sldId id="257"/>
          </p14:sldIdLst>
        </p14:section>
        <p14:section name="El taller" id="{7950BC20-274F-43AF-B93F-2E25046DF40E}">
          <p14:sldIdLst>
            <p14:sldId id="258"/>
            <p14:sldId id="259"/>
            <p14:sldId id="260"/>
          </p14:sldIdLst>
        </p14:section>
        <p14:section name="Introducción a Xamarin" id="{B056B63E-F856-4AB4-95B6-270E974124D3}">
          <p14:sldIdLst>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Lst>
        </p14:section>
        <p14:section name="Introducción a Xamarin.Forms" id="{C5FD1B5A-A8EC-46EB-B502-D60090E2E0E1}">
          <p14:sldIdLst>
            <p14:sldId id="285"/>
            <p14:sldId id="286"/>
            <p14:sldId id="287"/>
            <p14:sldId id="288"/>
            <p14:sldId id="289"/>
            <p14:sldId id="290"/>
            <p14:sldId id="291"/>
            <p14:sldId id="292"/>
            <p14:sldId id="293"/>
            <p14:sldId id="294"/>
            <p14:sldId id="295"/>
            <p14:sldId id="296"/>
          </p14:sldIdLst>
        </p14:section>
        <p14:section name="MVVM" id="{A4EB5EB5-3564-423D-B36E-6EB01214EB60}">
          <p14:sldIdLst>
            <p14:sldId id="297"/>
            <p14:sldId id="298"/>
            <p14:sldId id="299"/>
            <p14:sldId id="300"/>
            <p14:sldId id="301"/>
            <p14:sldId id="302"/>
          </p14:sldIdLst>
        </p14:section>
        <p14:section name="Plugins" id="{D0E63328-0D67-40D3-8455-2EDA07EC7B77}">
          <p14:sldIdLst>
            <p14:sldId id="303"/>
            <p14:sldId id="304"/>
            <p14:sldId id="305"/>
            <p14:sldId id="306"/>
            <p14:sldId id="307"/>
            <p14:sldId id="30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6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70" d="100"/>
          <a:sy n="70" d="100"/>
        </p:scale>
        <p:origin x="276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AEE9-4128-AD90-91C15DCDC51A}"/>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AEE9-4128-AD90-91C15DCDC51A}"/>
              </c:ext>
            </c:extLst>
          </c:dPt>
          <c:dLbls>
            <c:dLbl>
              <c:idx val="0"/>
              <c:layout>
                <c:manualLayout>
                  <c:x val="-0.14324197456087201"/>
                  <c:y val="-0.22475272827738599"/>
                </c:manualLayout>
              </c:layout>
              <c:tx>
                <c:rich>
                  <a:bodyPr/>
                  <a:lstStyle/>
                  <a:p>
                    <a:r>
                      <a:rPr lang="en-US" sz="1100" b="1">
                        <a:solidFill>
                          <a:schemeClr val="bg1"/>
                        </a:solidFill>
                      </a:rPr>
                      <a:t>86%</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AEE9-4128-AD90-91C15DCDC51A}"/>
                </c:ext>
              </c:extLst>
            </c:dLbl>
            <c:dLbl>
              <c:idx val="1"/>
              <c:layout>
                <c:manualLayout>
                  <c:x val="0.125680395719766"/>
                  <c:y val="0.14956278491504299"/>
                </c:manualLayout>
              </c:layout>
              <c:tx>
                <c:rich>
                  <a:bodyPr/>
                  <a:lstStyle/>
                  <a:p>
                    <a:r>
                      <a:rPr lang="en-US" sz="1100" b="1">
                        <a:solidFill>
                          <a:schemeClr val="bg1"/>
                        </a:solidFill>
                      </a:rPr>
                      <a:t>14%</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AEE9-4128-AD90-91C15DCDC51A}"/>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c:v>
                </c:pt>
                <c:pt idx="1">
                  <c:v>14</c:v>
                </c:pt>
              </c:numCache>
            </c:numRef>
          </c:val>
          <c:extLst>
            <c:ext xmlns:c16="http://schemas.microsoft.com/office/drawing/2014/chart" uri="{C3380CC4-5D6E-409C-BE32-E72D297353CC}">
              <c16:uniqueId val="{00000004-AEE9-4128-AD90-91C15DCDC51A}"/>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D5D3-488C-AF41-9C878631DEEF}"/>
              </c:ext>
            </c:extLst>
          </c:dPt>
          <c:dPt>
            <c:idx val="1"/>
            <c:bubble3D val="0"/>
            <c:spPr>
              <a:solidFill>
                <a:srgbClr val="FFFFFF">
                  <a:lumMod val="85000"/>
                </a:srgbClr>
              </a:solidFill>
              <a:ln>
                <a:noFill/>
              </a:ln>
              <a:scene3d>
                <a:camera prst="orthographicFront"/>
                <a:lightRig rig="twoPt" dir="tl"/>
              </a:scene3d>
              <a:sp3d prstMaterial="flat"/>
            </c:spPr>
            <c:extLst>
              <c:ext xmlns:c16="http://schemas.microsoft.com/office/drawing/2014/chart" uri="{C3380CC4-5D6E-409C-BE32-E72D297353CC}">
                <c16:uniqueId val="{00000003-D5D3-488C-AF41-9C878631DEEF}"/>
              </c:ext>
            </c:extLst>
          </c:dPt>
          <c:dLbls>
            <c:dLbl>
              <c:idx val="0"/>
              <c:layout>
                <c:manualLayout>
                  <c:x val="-0.19879751142218299"/>
                  <c:y val="-0.180893079154579"/>
                </c:manualLayout>
              </c:layout>
              <c:tx>
                <c:rich>
                  <a:bodyPr/>
                  <a:lstStyle/>
                  <a:p>
                    <a:r>
                      <a:rPr lang="en-US" sz="1100" b="1">
                        <a:solidFill>
                          <a:schemeClr val="bg1"/>
                        </a:solidFill>
                      </a:rPr>
                      <a:t>72%</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D5D3-488C-AF41-9C878631DEEF}"/>
                </c:ext>
              </c:extLst>
            </c:dLbl>
            <c:dLbl>
              <c:idx val="1"/>
              <c:layout>
                <c:manualLayout>
                  <c:x val="0.18740837950811701"/>
                  <c:y val="0.149562094211908"/>
                </c:manualLayout>
              </c:layout>
              <c:tx>
                <c:rich>
                  <a:bodyPr/>
                  <a:lstStyle/>
                  <a:p>
                    <a:r>
                      <a:rPr lang="en-US" sz="1100" b="1">
                        <a:solidFill>
                          <a:schemeClr val="bg1"/>
                        </a:solidFill>
                      </a:rPr>
                      <a:t>28%</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D5D3-488C-AF41-9C878631DEEF}"/>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c:v>
                </c:pt>
                <c:pt idx="1">
                  <c:v>28</c:v>
                </c:pt>
              </c:numCache>
            </c:numRef>
          </c:val>
          <c:extLst>
            <c:ext xmlns:c16="http://schemas.microsoft.com/office/drawing/2014/chart" uri="{C3380CC4-5D6E-409C-BE32-E72D297353CC}">
              <c16:uniqueId val="{00000004-D5D3-488C-AF41-9C878631DEEF}"/>
            </c:ext>
          </c:extLst>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s-E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dLbls>
          <c:showLegendKey val="0"/>
          <c:showVal val="0"/>
          <c:showCatName val="1"/>
          <c:showSerName val="0"/>
          <c:showPercent val="1"/>
          <c:showBubbleSize val="0"/>
          <c:showLeaderLines val="0"/>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227D-4B82-A393-A5E270BE6F7C}"/>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227D-4B82-A393-A5E270BE6F7C}"/>
              </c:ext>
            </c:extLst>
          </c:dPt>
          <c:dLbls>
            <c:dLbl>
              <c:idx val="0"/>
              <c:layout>
                <c:manualLayout>
                  <c:x val="-0.19879751142218299"/>
                  <c:y val="-0.180893079154579"/>
                </c:manualLayout>
              </c:layout>
              <c:tx>
                <c:rich>
                  <a:bodyPr/>
                  <a:lstStyle/>
                  <a:p>
                    <a:r>
                      <a:rPr lang="en-US" sz="1100" b="1">
                        <a:solidFill>
                          <a:schemeClr val="bg1"/>
                        </a:solidFill>
                      </a:rPr>
                      <a:t>70%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227D-4B82-A393-A5E270BE6F7C}"/>
                </c:ext>
              </c:extLst>
            </c:dLbl>
            <c:dLbl>
              <c:idx val="1"/>
              <c:layout>
                <c:manualLayout>
                  <c:x val="0.18740837950811701"/>
                  <c:y val="0.15833402403646901"/>
                </c:manualLayout>
              </c:layout>
              <c:tx>
                <c:rich>
                  <a:bodyPr/>
                  <a:lstStyle/>
                  <a:p>
                    <a:r>
                      <a:rPr lang="en-US" sz="1100" b="1">
                        <a:solidFill>
                          <a:schemeClr val="bg1"/>
                        </a:solidFill>
                      </a:rPr>
                      <a:t>30%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227D-4B82-A393-A5E270BE6F7C}"/>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227D-4B82-A393-A5E270BE6F7C}"/>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D026-4818-9BD2-FE60BE727765}"/>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D026-4818-9BD2-FE60BE727765}"/>
              </c:ext>
            </c:extLst>
          </c:dPt>
          <c:dLbls>
            <c:dLbl>
              <c:idx val="0"/>
              <c:layout>
                <c:manualLayout>
                  <c:x val="-0.20497083697871099"/>
                  <c:y val="-0.15457728968089501"/>
                </c:manualLayout>
              </c:layout>
              <c:tx>
                <c:rich>
                  <a:bodyPr/>
                  <a:lstStyle/>
                  <a:p>
                    <a:r>
                      <a:rPr lang="en-US" sz="1100" b="1">
                        <a:solidFill>
                          <a:schemeClr val="bg1"/>
                        </a:solidFill>
                      </a:rPr>
                      <a:t>61%</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D026-4818-9BD2-FE60BE727765}"/>
                </c:ext>
              </c:extLst>
            </c:dLbl>
            <c:dLbl>
              <c:idx val="1"/>
              <c:layout>
                <c:manualLayout>
                  <c:x val="0.19975405852046299"/>
                  <c:y val="0.12324561403508801"/>
                </c:manualLayout>
              </c:layout>
              <c:tx>
                <c:rich>
                  <a:bodyPr/>
                  <a:lstStyle/>
                  <a:p>
                    <a:r>
                      <a:rPr lang="en-US" sz="1100" b="1">
                        <a:solidFill>
                          <a:schemeClr val="bg1"/>
                        </a:solidFill>
                      </a:rPr>
                      <a:t>39%</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D026-4818-9BD2-FE60BE727765}"/>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c:v>
                </c:pt>
                <c:pt idx="1">
                  <c:v>39</c:v>
                </c:pt>
              </c:numCache>
            </c:numRef>
          </c:val>
          <c:extLst>
            <c:ext xmlns:c16="http://schemas.microsoft.com/office/drawing/2014/chart" uri="{C3380CC4-5D6E-409C-BE32-E72D297353CC}">
              <c16:uniqueId val="{00000004-D026-4818-9BD2-FE60BE727765}"/>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dLbls>
          <c:showLegendKey val="0"/>
          <c:showVal val="0"/>
          <c:showCatName val="0"/>
          <c:showSerName val="0"/>
          <c:showPercent val="0"/>
          <c:showBubbleSize val="0"/>
          <c:showLeaderLines val="0"/>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E348-4035-9425-77C8F655BDA5}"/>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E348-4035-9425-77C8F655BDA5}"/>
              </c:ext>
            </c:extLst>
          </c:dPt>
          <c:dLbls>
            <c:dLbl>
              <c:idx val="0"/>
              <c:layout>
                <c:manualLayout>
                  <c:x val="-0.18027947895401999"/>
                  <c:y val="-0.242297969332781"/>
                </c:manualLayout>
              </c:layout>
              <c:tx>
                <c:rich>
                  <a:bodyPr/>
                  <a:lstStyle/>
                  <a:p>
                    <a:r>
                      <a:rPr lang="en-US" sz="1100" b="1">
                        <a:solidFill>
                          <a:schemeClr val="bg1"/>
                        </a:solidFill>
                      </a:rPr>
                      <a:t>88%</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E348-4035-9425-77C8F655BDA5}"/>
                </c:ext>
              </c:extLst>
            </c:dLbl>
            <c:dLbl>
              <c:idx val="1"/>
              <c:layout>
                <c:manualLayout>
                  <c:x val="0.13185233790220699"/>
                  <c:y val="0.167105953861031"/>
                </c:manualLayout>
              </c:layout>
              <c:tx>
                <c:rich>
                  <a:bodyPr/>
                  <a:lstStyle/>
                  <a:p>
                    <a:r>
                      <a:rPr lang="en-US" sz="1100" b="1">
                        <a:solidFill>
                          <a:schemeClr val="bg1"/>
                        </a:solidFill>
                      </a:rPr>
                      <a:t>12%</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E348-4035-9425-77C8F655BDA5}"/>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c:v>
                </c:pt>
                <c:pt idx="1">
                  <c:v>12</c:v>
                </c:pt>
              </c:numCache>
            </c:numRef>
          </c:val>
          <c:extLst>
            <c:ext xmlns:c16="http://schemas.microsoft.com/office/drawing/2014/chart" uri="{C3380CC4-5D6E-409C-BE32-E72D297353CC}">
              <c16:uniqueId val="{00000004-E348-4035-9425-77C8F655BDA5}"/>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9A06-4688-8859-C82621F40FAA}"/>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9A06-4688-8859-C82621F40FAA}"/>
              </c:ext>
            </c:extLst>
          </c:dPt>
          <c:dLbls>
            <c:dLbl>
              <c:idx val="0"/>
              <c:layout>
                <c:manualLayout>
                  <c:x val="-0.25435355302809398"/>
                  <c:y val="-0.17212253073629"/>
                </c:manualLayout>
              </c:layout>
              <c:tx>
                <c:rich>
                  <a:bodyPr/>
                  <a:lstStyle/>
                  <a:p>
                    <a:r>
                      <a:rPr lang="en-US" sz="1100" b="1">
                        <a:solidFill>
                          <a:schemeClr val="bg1"/>
                        </a:solidFill>
                      </a:rPr>
                      <a:t>76%</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9A06-4688-8859-C82621F40FAA}"/>
                </c:ext>
              </c:extLst>
            </c:dLbl>
            <c:dLbl>
              <c:idx val="1"/>
              <c:layout>
                <c:manualLayout>
                  <c:x val="0.15654369592689801"/>
                  <c:y val="0.184649813510153"/>
                </c:manualLayout>
              </c:layout>
              <c:tx>
                <c:rich>
                  <a:bodyPr/>
                  <a:lstStyle/>
                  <a:p>
                    <a:r>
                      <a:rPr lang="en-US" sz="1100" b="1">
                        <a:solidFill>
                          <a:schemeClr val="bg1"/>
                        </a:solidFill>
                      </a:rPr>
                      <a:t>24%</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9A06-4688-8859-C82621F40FAA}"/>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c:v>
                </c:pt>
                <c:pt idx="1">
                  <c:v>24</c:v>
                </c:pt>
              </c:numCache>
            </c:numRef>
          </c:val>
          <c:extLst>
            <c:ext xmlns:c16="http://schemas.microsoft.com/office/drawing/2014/chart" uri="{C3380CC4-5D6E-409C-BE32-E72D297353CC}">
              <c16:uniqueId val="{00000004-9A06-4688-8859-C82621F40FAA}"/>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extLst>
              <c:ext xmlns:c16="http://schemas.microsoft.com/office/drawing/2014/chart" uri="{C3380CC4-5D6E-409C-BE32-E72D297353CC}">
                <c16:uniqueId val="{00000001-36D2-4761-BE20-8C85F208F0B4}"/>
              </c:ext>
            </c:extLst>
          </c:dPt>
          <c:dPt>
            <c:idx val="1"/>
            <c:bubble3D val="0"/>
            <c:spPr>
              <a:solidFill>
                <a:srgbClr val="FFFFFF">
                  <a:lumMod val="85000"/>
                </a:srgbClr>
              </a:solidFill>
              <a:ln>
                <a:noFill/>
              </a:ln>
              <a:effectLst/>
              <a:scene3d>
                <a:camera prst="orthographicFront"/>
                <a:lightRig rig="twoPt" dir="tl"/>
              </a:scene3d>
              <a:sp3d prstMaterial="flat"/>
            </c:spPr>
            <c:extLst>
              <c:ext xmlns:c16="http://schemas.microsoft.com/office/drawing/2014/chart" uri="{C3380CC4-5D6E-409C-BE32-E72D297353CC}">
                <c16:uniqueId val="{00000003-36D2-4761-BE20-8C85F208F0B4}"/>
              </c:ext>
            </c:extLst>
          </c:dPt>
          <c:dLbls>
            <c:dLbl>
              <c:idx val="0"/>
              <c:layout>
                <c:manualLayout>
                  <c:x val="-0.16176096043550101"/>
                  <c:y val="-0.24229866003591699"/>
                </c:manualLayout>
              </c:layout>
              <c:tx>
                <c:rich>
                  <a:bodyPr/>
                  <a:lstStyle/>
                  <a:p>
                    <a:r>
                      <a:rPr lang="en-US" sz="1100" b="1">
                        <a:solidFill>
                          <a:schemeClr val="bg1"/>
                        </a:solidFill>
                      </a:rPr>
                      <a:t>90%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36D2-4761-BE20-8C85F208F0B4}"/>
                </c:ext>
              </c:extLst>
            </c:dLbl>
            <c:dLbl>
              <c:idx val="1"/>
              <c:layout>
                <c:manualLayout>
                  <c:x val="0.13185233790220699"/>
                  <c:y val="0.167105953861031"/>
                </c:manualLayout>
              </c:layout>
              <c:tx>
                <c:rich>
                  <a:bodyPr/>
                  <a:lstStyle/>
                  <a:p>
                    <a:r>
                      <a:rPr lang="en-US" sz="1100" b="1">
                        <a:solidFill>
                          <a:schemeClr val="bg1"/>
                        </a:solidFill>
                      </a:rPr>
                      <a:t>10%</a:t>
                    </a:r>
                    <a:endParaRPr lang="en-US"/>
                  </a:p>
                </c:rich>
              </c:tx>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36D2-4761-BE20-8C85F208F0B4}"/>
                </c:ext>
              </c:extLst>
            </c:dLbl>
            <c:spPr>
              <a:noFill/>
              <a:ln>
                <a:noFill/>
              </a:ln>
              <a:effectLst/>
            </c:spPr>
            <c:txPr>
              <a:bodyPr/>
              <a:lstStyle/>
              <a:p>
                <a:pPr algn="l">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c:v>
                </c:pt>
                <c:pt idx="1">
                  <c:v>10</c:v>
                </c:pt>
              </c:numCache>
            </c:numRef>
          </c:val>
          <c:extLst>
            <c:ext xmlns:c16="http://schemas.microsoft.com/office/drawing/2014/chart" uri="{C3380CC4-5D6E-409C-BE32-E72D297353CC}">
              <c16:uniqueId val="{00000004-36D2-4761-BE20-8C85F208F0B4}"/>
            </c:ext>
          </c:extLst>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9ED42D-8F4F-409C-B8AE-A36EBBB24683}" type="datetimeFigureOut">
              <a:rPr lang="es-ES" smtClean="0"/>
              <a:t>07/04/2017</a:t>
            </a:fld>
            <a:endParaRPr lang="es-E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F7858E-8AC5-4FF9-A9AF-0B6B65C17063}" type="slidenum">
              <a:rPr lang="es-ES" smtClean="0"/>
              <a:t>‹Nº›</a:t>
            </a:fld>
            <a:endParaRPr lang="es-ES"/>
          </a:p>
        </p:txBody>
      </p:sp>
    </p:spTree>
    <p:extLst>
      <p:ext uri="{BB962C8B-B14F-4D97-AF65-F5344CB8AC3E}">
        <p14:creationId xmlns:p14="http://schemas.microsoft.com/office/powerpoint/2010/main" val="342406699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7.jpe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jpg>
</file>

<file path=ppt/media/image30.png>
</file>

<file path=ppt/media/image31.png>
</file>

<file path=ppt/media/image32.tiff>
</file>

<file path=ppt/media/image33.jpeg>
</file>

<file path=ppt/media/image34.jpeg>
</file>

<file path=ppt/media/image35.png>
</file>

<file path=ppt/media/image36.png>
</file>

<file path=ppt/media/image37.png>
</file>

<file path=ppt/media/image38.png>
</file>

<file path=ppt/media/image39.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90C43E-5EEF-443B-AEB9-2D45B8F4AF4F}" type="datetimeFigureOut">
              <a:rPr lang="en-US" smtClean="0"/>
              <a:t>4/7/2017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749EE-0623-43D7-8084-EC6C776BBF87}" type="slidenum">
              <a:rPr lang="en-US" smtClean="0"/>
              <a:t>‹Nº›</a:t>
            </a:fld>
            <a:endParaRPr lang="en-US"/>
          </a:p>
        </p:txBody>
      </p:sp>
    </p:spTree>
    <p:extLst>
      <p:ext uri="{BB962C8B-B14F-4D97-AF65-F5344CB8AC3E}">
        <p14:creationId xmlns:p14="http://schemas.microsoft.com/office/powerpoint/2010/main" val="1081014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51809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12</a:t>
            </a:fld>
            <a:endParaRPr lang="en-US"/>
          </a:p>
        </p:txBody>
      </p:sp>
    </p:spTree>
    <p:extLst>
      <p:ext uri="{BB962C8B-B14F-4D97-AF65-F5344CB8AC3E}">
        <p14:creationId xmlns:p14="http://schemas.microsoft.com/office/powerpoint/2010/main" val="2057576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12203043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Including the Free</a:t>
            </a:r>
            <a:r>
              <a:rPr lang="en-US" baseline="0" dirty="0"/>
              <a:t> Community Edition</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3465384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3881657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1363004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20</a:t>
            </a:fld>
            <a:endParaRPr lang="en-US"/>
          </a:p>
        </p:txBody>
      </p:sp>
    </p:spTree>
    <p:extLst>
      <p:ext uri="{BB962C8B-B14F-4D97-AF65-F5344CB8AC3E}">
        <p14:creationId xmlns:p14="http://schemas.microsoft.com/office/powerpoint/2010/main" val="17125063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21</a:t>
            </a:fld>
            <a:endParaRPr lang="en-US"/>
          </a:p>
        </p:txBody>
      </p:sp>
    </p:spTree>
    <p:extLst>
      <p:ext uri="{BB962C8B-B14F-4D97-AF65-F5344CB8AC3E}">
        <p14:creationId xmlns:p14="http://schemas.microsoft.com/office/powerpoint/2010/main" val="2736303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23</a:t>
            </a:fld>
            <a:endParaRPr lang="es-ES" dirty="0"/>
          </a:p>
        </p:txBody>
      </p:sp>
    </p:spTree>
    <p:extLst>
      <p:ext uri="{BB962C8B-B14F-4D97-AF65-F5344CB8AC3E}">
        <p14:creationId xmlns:p14="http://schemas.microsoft.com/office/powerpoint/2010/main" val="37097995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24</a:t>
            </a:fld>
            <a:endParaRPr lang="en-US"/>
          </a:p>
        </p:txBody>
      </p:sp>
    </p:spTree>
    <p:extLst>
      <p:ext uri="{BB962C8B-B14F-4D97-AF65-F5344CB8AC3E}">
        <p14:creationId xmlns:p14="http://schemas.microsoft.com/office/powerpoint/2010/main" val="348411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2019154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7810603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same is true for Android as well.</a:t>
            </a:r>
          </a:p>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val="7466468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4/7/2017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23270419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28</a:t>
            </a:fld>
            <a:endParaRPr lang="es-ES" dirty="0"/>
          </a:p>
        </p:txBody>
      </p:sp>
    </p:spTree>
    <p:extLst>
      <p:ext uri="{BB962C8B-B14F-4D97-AF65-F5344CB8AC3E}">
        <p14:creationId xmlns:p14="http://schemas.microsoft.com/office/powerpoint/2010/main" val="474415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30</a:t>
            </a:fld>
            <a:endParaRPr lang="en-US"/>
          </a:p>
        </p:txBody>
      </p:sp>
    </p:spTree>
    <p:extLst>
      <p:ext uri="{BB962C8B-B14F-4D97-AF65-F5344CB8AC3E}">
        <p14:creationId xmlns:p14="http://schemas.microsoft.com/office/powerpoint/2010/main" val="18067595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4130267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34</a:t>
            </a:fld>
            <a:endParaRPr lang="en-US"/>
          </a:p>
        </p:txBody>
      </p:sp>
    </p:spTree>
    <p:extLst>
      <p:ext uri="{BB962C8B-B14F-4D97-AF65-F5344CB8AC3E}">
        <p14:creationId xmlns:p14="http://schemas.microsoft.com/office/powerpoint/2010/main" val="24262914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35</a:t>
            </a:fld>
            <a:endParaRPr lang="en-US"/>
          </a:p>
        </p:txBody>
      </p:sp>
    </p:spTree>
    <p:extLst>
      <p:ext uri="{BB962C8B-B14F-4D97-AF65-F5344CB8AC3E}">
        <p14:creationId xmlns:p14="http://schemas.microsoft.com/office/powerpoint/2010/main" val="32952976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36</a:t>
            </a:fld>
            <a:endParaRPr lang="en-US"/>
          </a:p>
        </p:txBody>
      </p:sp>
    </p:spTree>
    <p:extLst>
      <p:ext uri="{BB962C8B-B14F-4D97-AF65-F5344CB8AC3E}">
        <p14:creationId xmlns:p14="http://schemas.microsoft.com/office/powerpoint/2010/main" val="18769341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38</a:t>
            </a:fld>
            <a:endParaRPr lang="en-US">
              <a:solidFill>
                <a:prstClr val="black"/>
              </a:solidFill>
            </a:endParaRPr>
          </a:p>
        </p:txBody>
      </p:sp>
    </p:spTree>
    <p:extLst>
      <p:ext uri="{BB962C8B-B14F-4D97-AF65-F5344CB8AC3E}">
        <p14:creationId xmlns:p14="http://schemas.microsoft.com/office/powerpoint/2010/main" val="9643308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39</a:t>
            </a:fld>
            <a:endParaRPr lang="en-US">
              <a:solidFill>
                <a:prstClr val="black"/>
              </a:solidFill>
            </a:endParaRPr>
          </a:p>
        </p:txBody>
      </p:sp>
    </p:spTree>
    <p:extLst>
      <p:ext uri="{BB962C8B-B14F-4D97-AF65-F5344CB8AC3E}">
        <p14:creationId xmlns:p14="http://schemas.microsoft.com/office/powerpoint/2010/main" val="2906117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4/7/2017 5:49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797235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endParaRPr lang="en-US" sz="120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BBD7D81-D864-B349-9FB4-613ED1F9D755}"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35197137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16265224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49</a:t>
            </a:fld>
            <a:endParaRPr lang="en-US" dirty="0">
              <a:solidFill>
                <a:prstClr val="black"/>
              </a:solidFill>
            </a:endParaRPr>
          </a:p>
        </p:txBody>
      </p:sp>
    </p:spTree>
    <p:extLst>
      <p:ext uri="{BB962C8B-B14F-4D97-AF65-F5344CB8AC3E}">
        <p14:creationId xmlns:p14="http://schemas.microsoft.com/office/powerpoint/2010/main" val="12044952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50</a:t>
            </a:fld>
            <a:endParaRPr lang="en-US"/>
          </a:p>
        </p:txBody>
      </p:sp>
    </p:spTree>
    <p:extLst>
      <p:ext uri="{BB962C8B-B14F-4D97-AF65-F5344CB8AC3E}">
        <p14:creationId xmlns:p14="http://schemas.microsoft.com/office/powerpoint/2010/main" val="38414848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51</a:t>
            </a:fld>
            <a:endParaRPr lang="en-US"/>
          </a:p>
        </p:txBody>
      </p:sp>
    </p:spTree>
    <p:extLst>
      <p:ext uri="{BB962C8B-B14F-4D97-AF65-F5344CB8AC3E}">
        <p14:creationId xmlns:p14="http://schemas.microsoft.com/office/powerpoint/2010/main" val="3660997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52</a:t>
            </a:fld>
            <a:endParaRPr lang="en-US"/>
          </a:p>
        </p:txBody>
      </p:sp>
    </p:spTree>
    <p:extLst>
      <p:ext uri="{BB962C8B-B14F-4D97-AF65-F5344CB8AC3E}">
        <p14:creationId xmlns:p14="http://schemas.microsoft.com/office/powerpoint/2010/main" val="24952868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53</a:t>
            </a:fld>
            <a:endParaRPr lang="en-US"/>
          </a:p>
        </p:txBody>
      </p:sp>
    </p:spTree>
    <p:extLst>
      <p:ext uri="{BB962C8B-B14F-4D97-AF65-F5344CB8AC3E}">
        <p14:creationId xmlns:p14="http://schemas.microsoft.com/office/powerpoint/2010/main" val="1748309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6</a:t>
            </a:fld>
            <a:endParaRPr lang="es-ES"/>
          </a:p>
        </p:txBody>
      </p:sp>
    </p:spTree>
    <p:extLst>
      <p:ext uri="{BB962C8B-B14F-4D97-AF65-F5344CB8AC3E}">
        <p14:creationId xmlns:p14="http://schemas.microsoft.com/office/powerpoint/2010/main" val="3677110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D10C09F-FCA1-48C8-B40D-42E1045D109E}"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282492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8</a:t>
            </a:fld>
            <a:endParaRPr lang="en-US"/>
          </a:p>
        </p:txBody>
      </p:sp>
    </p:spTree>
    <p:extLst>
      <p:ext uri="{BB962C8B-B14F-4D97-AF65-F5344CB8AC3E}">
        <p14:creationId xmlns:p14="http://schemas.microsoft.com/office/powerpoint/2010/main" val="2043473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3993537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4/7/2017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69598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4/7/2017 5:49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1756072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subtitle</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
        <p:nvSpPr>
          <p:cNvPr id="21"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subtitle</a:t>
            </a:r>
          </a:p>
        </p:txBody>
      </p:sp>
    </p:spTree>
    <p:extLst>
      <p:ext uri="{BB962C8B-B14F-4D97-AF65-F5344CB8AC3E}">
        <p14:creationId xmlns:p14="http://schemas.microsoft.com/office/powerpoint/2010/main" val="42939341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tx2"/>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Tree>
    <p:extLst>
      <p:ext uri="{BB962C8B-B14F-4D97-AF65-F5344CB8AC3E}">
        <p14:creationId xmlns:p14="http://schemas.microsoft.com/office/powerpoint/2010/main" val="167722563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tx2"/>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Tree>
    <p:extLst>
      <p:ext uri="{BB962C8B-B14F-4D97-AF65-F5344CB8AC3E}">
        <p14:creationId xmlns:p14="http://schemas.microsoft.com/office/powerpoint/2010/main" val="294169643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tx2"/>
                </a:solidFill>
                <a:effectLst/>
              </a:defRPr>
            </a:lvl1pPr>
          </a:lstStyle>
          <a:p>
            <a:pPr lvl="0"/>
            <a:r>
              <a:rPr lang="en-US" dirty="0"/>
              <a:t>Click to edit title</a:t>
            </a:r>
          </a:p>
        </p:txBody>
      </p:sp>
    </p:spTree>
    <p:extLst>
      <p:ext uri="{BB962C8B-B14F-4D97-AF65-F5344CB8AC3E}">
        <p14:creationId xmlns:p14="http://schemas.microsoft.com/office/powerpoint/2010/main" val="49022106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989362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a:t>Click to edit title</a:t>
            </a:r>
          </a:p>
        </p:txBody>
      </p:sp>
    </p:spTree>
    <p:extLst>
      <p:ext uri="{BB962C8B-B14F-4D97-AF65-F5344CB8AC3E}">
        <p14:creationId xmlns:p14="http://schemas.microsoft.com/office/powerpoint/2010/main" val="34995235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a:t>Click to edit title</a:t>
            </a:r>
          </a:p>
        </p:txBody>
      </p:sp>
    </p:spTree>
    <p:extLst>
      <p:ext uri="{BB962C8B-B14F-4D97-AF65-F5344CB8AC3E}">
        <p14:creationId xmlns:p14="http://schemas.microsoft.com/office/powerpoint/2010/main" val="31697523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a:t>Click to edit title</a:t>
            </a:r>
          </a:p>
        </p:txBody>
      </p:sp>
    </p:spTree>
    <p:extLst>
      <p:ext uri="{BB962C8B-B14F-4D97-AF65-F5344CB8AC3E}">
        <p14:creationId xmlns:p14="http://schemas.microsoft.com/office/powerpoint/2010/main" val="34784140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a:t>Click to edit title</a:t>
            </a:r>
          </a:p>
        </p:txBody>
      </p:sp>
    </p:spTree>
    <p:extLst>
      <p:ext uri="{BB962C8B-B14F-4D97-AF65-F5344CB8AC3E}">
        <p14:creationId xmlns:p14="http://schemas.microsoft.com/office/powerpoint/2010/main" val="550055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a:t>Review</a:t>
            </a:r>
          </a:p>
        </p:txBody>
      </p:sp>
    </p:spTree>
    <p:extLst>
      <p:ext uri="{BB962C8B-B14F-4D97-AF65-F5344CB8AC3E}">
        <p14:creationId xmlns:p14="http://schemas.microsoft.com/office/powerpoint/2010/main" val="3266864088"/>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pic>
        <p:nvPicPr>
          <p:cNvPr id="3" name="Imagen 2"/>
          <p:cNvPicPr>
            <a:picLocks noChangeAspect="1"/>
          </p:cNvPicPr>
          <p:nvPr userDrawn="1"/>
        </p:nvPicPr>
        <p:blipFill>
          <a:blip r:embed="rId2"/>
          <a:stretch>
            <a:fillRect/>
          </a:stretch>
        </p:blipFill>
        <p:spPr>
          <a:xfrm>
            <a:off x="0" y="4537079"/>
            <a:ext cx="12192000" cy="2320921"/>
          </a:xfrm>
          <a:prstGeom prst="rect">
            <a:avLst/>
          </a:prstGeom>
        </p:spPr>
      </p:pic>
    </p:spTree>
    <p:extLst>
      <p:ext uri="{BB962C8B-B14F-4D97-AF65-F5344CB8AC3E}">
        <p14:creationId xmlns:p14="http://schemas.microsoft.com/office/powerpoint/2010/main" val="37017655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a:t>Agenda</a:t>
            </a:r>
          </a:p>
        </p:txBody>
      </p:sp>
    </p:spTree>
    <p:extLst>
      <p:ext uri="{BB962C8B-B14F-4D97-AF65-F5344CB8AC3E}">
        <p14:creationId xmlns:p14="http://schemas.microsoft.com/office/powerpoint/2010/main" val="1668314332"/>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subtitle</a:t>
            </a:r>
          </a:p>
        </p:txBody>
      </p:sp>
    </p:spTree>
    <p:extLst>
      <p:ext uri="{BB962C8B-B14F-4D97-AF65-F5344CB8AC3E}">
        <p14:creationId xmlns:p14="http://schemas.microsoft.com/office/powerpoint/2010/main" val="26431490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839119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2"/>
                </a:solidFill>
                <a:effectLst/>
              </a:defRPr>
            </a:lvl1pPr>
          </a:lstStyle>
          <a:p>
            <a:r>
              <a:rPr lang="en-US" dirty="0"/>
              <a:t>Agenda</a:t>
            </a:r>
          </a:p>
        </p:txBody>
      </p:sp>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a:lvl2pPr>
            <a:lvl3pPr marL="692150" indent="-227013">
              <a:defRPr/>
            </a:lvl3pPr>
            <a:lvl4pPr marL="1149350" indent="-227013">
              <a:defRPr/>
            </a:lvl4pPr>
            <a:lvl5pPr marL="1606550" indent="-227013">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815472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Recodin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
        <p:nvSpPr>
          <p:cNvPr id="3" name="Media Placeholder 2"/>
          <p:cNvSpPr>
            <a:spLocks noGrp="1"/>
          </p:cNvSpPr>
          <p:nvPr>
            <p:ph type="media" sz="quarter" idx="10"/>
          </p:nvPr>
        </p:nvSpPr>
        <p:spPr>
          <a:xfrm>
            <a:off x="0" y="0"/>
            <a:ext cx="12192000" cy="6858000"/>
          </a:xfrm>
        </p:spPr>
        <p:txBody>
          <a:bodyPr/>
          <a:lstStyle/>
          <a:p>
            <a:endParaRPr lang="en-US"/>
          </a:p>
        </p:txBody>
      </p:sp>
    </p:spTree>
    <p:extLst>
      <p:ext uri="{BB962C8B-B14F-4D97-AF65-F5344CB8AC3E}">
        <p14:creationId xmlns:p14="http://schemas.microsoft.com/office/powerpoint/2010/main" val="97308625"/>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a:t>Click to edit title</a:t>
            </a:r>
          </a:p>
        </p:txBody>
      </p:sp>
    </p:spTree>
    <p:extLst>
      <p:ext uri="{BB962C8B-B14F-4D97-AF65-F5344CB8AC3E}">
        <p14:creationId xmlns:p14="http://schemas.microsoft.com/office/powerpoint/2010/main" val="32079143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SubSection Header">
    <p:spTree>
      <p:nvGrpSpPr>
        <p:cNvPr id="1" name=""/>
        <p:cNvGrpSpPr/>
        <p:nvPr/>
      </p:nvGrpSpPr>
      <p:grpSpPr>
        <a:xfrm>
          <a:off x="0" y="0"/>
          <a:ext cx="0" cy="0"/>
          <a:chOff x="0" y="0"/>
          <a:chExt cx="0" cy="0"/>
        </a:xfrm>
      </p:grpSpPr>
      <p:sp>
        <p:nvSpPr>
          <p:cNvPr id="2" name="Rectangle 1"/>
          <p:cNvSpPr/>
          <p:nvPr userDrawn="1"/>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a:t>Click to edit title</a:t>
            </a:r>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Master text styles</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Tree>
    <p:extLst>
      <p:ext uri="{BB962C8B-B14F-4D97-AF65-F5344CB8AC3E}">
        <p14:creationId xmlns:p14="http://schemas.microsoft.com/office/powerpoint/2010/main" val="296408395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a:t>Click to edit title</a:t>
            </a:r>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Master text styles</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5" name="Rectangle 4"/>
          <p:cNvSpPr/>
          <p:nvPr userDrawn="1"/>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68994668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5" name="Rectangle 4"/>
          <p:cNvSpPr/>
          <p:nvPr userDrawn="1"/>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71631613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5" name="Rectangle 4"/>
          <p:cNvSpPr/>
          <p:nvPr userDrawn="1"/>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91731348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b="0" cap="none" spc="0" dirty="0" smtClean="0">
                <a:ln>
                  <a:noFill/>
                </a:ln>
                <a:solidFill>
                  <a:schemeClr val="accent1"/>
                </a:solidFill>
                <a:effectLst/>
              </a:defRPr>
            </a:lvl2pPr>
            <a:lvl3pPr>
              <a:defRPr lang="en-US" b="0" cap="none" spc="0" dirty="0" smtClean="0">
                <a:ln>
                  <a:noFill/>
                </a:ln>
                <a:solidFill>
                  <a:schemeClr val="accent3"/>
                </a:solidFill>
                <a:effectLst/>
              </a:defRPr>
            </a:lvl3pPr>
            <a:lvl4pPr>
              <a:defRPr lang="en-US" b="0" cap="none" spc="0" dirty="0" smtClean="0">
                <a:ln>
                  <a:noFill/>
                </a:ln>
                <a:solidFill>
                  <a:schemeClr val="tx2">
                    <a:lumMod val="75000"/>
                    <a:lumOff val="25000"/>
                  </a:schemeClr>
                </a:solidFill>
                <a:effectLst/>
              </a:defRPr>
            </a:lvl4pPr>
            <a:lvl5pPr>
              <a:defRPr lang="en-US"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5" name="Rectangle 4"/>
          <p:cNvSpPr/>
          <p:nvPr userDrawn="1"/>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94954864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a:t>0:00</a:t>
            </a:r>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
        <p:nvSpPr>
          <p:cNvPr id="21"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
        <p:nvSpPr>
          <p:cNvPr id="35" name="TextBox 34"/>
          <p:cNvSpPr txBox="1"/>
          <p:nvPr userDrawn="1"/>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a:solidFill>
                  <a:schemeClr val="bg1"/>
                </a:solidFill>
              </a:rPr>
              <a:t>DEMO</a:t>
            </a:r>
          </a:p>
        </p:txBody>
      </p:sp>
    </p:spTree>
    <p:extLst>
      <p:ext uri="{BB962C8B-B14F-4D97-AF65-F5344CB8AC3E}">
        <p14:creationId xmlns:p14="http://schemas.microsoft.com/office/powerpoint/2010/main" val="29611751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a:t>Click to edit title</a:t>
            </a:r>
          </a:p>
        </p:txBody>
      </p:sp>
      <p:sp>
        <p:nvSpPr>
          <p:cNvPr id="3" name="Rectangle 2"/>
          <p:cNvSpPr/>
          <p:nvPr userDrawn="1"/>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419586048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69518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a:t>Click to edit title</a:t>
            </a:r>
          </a:p>
        </p:txBody>
      </p:sp>
    </p:spTree>
    <p:extLst>
      <p:ext uri="{BB962C8B-B14F-4D97-AF65-F5344CB8AC3E}">
        <p14:creationId xmlns:p14="http://schemas.microsoft.com/office/powerpoint/2010/main" val="28374748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1_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a:t>Click to edit title</a:t>
            </a:r>
          </a:p>
        </p:txBody>
      </p:sp>
    </p:spTree>
    <p:extLst>
      <p:ext uri="{BB962C8B-B14F-4D97-AF65-F5344CB8AC3E}">
        <p14:creationId xmlns:p14="http://schemas.microsoft.com/office/powerpoint/2010/main" val="16609015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a:t>Click to edit title</a:t>
            </a:r>
          </a:p>
        </p:txBody>
      </p:sp>
    </p:spTree>
    <p:extLst>
      <p:ext uri="{BB962C8B-B14F-4D97-AF65-F5344CB8AC3E}">
        <p14:creationId xmlns:p14="http://schemas.microsoft.com/office/powerpoint/2010/main" val="1160925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a:t>Click to edit title</a:t>
            </a:r>
          </a:p>
        </p:txBody>
      </p:sp>
    </p:spTree>
    <p:extLst>
      <p:ext uri="{BB962C8B-B14F-4D97-AF65-F5344CB8AC3E}">
        <p14:creationId xmlns:p14="http://schemas.microsoft.com/office/powerpoint/2010/main" val="14206688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userDrawn="1"/>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Tree>
    <p:extLst>
      <p:ext uri="{BB962C8B-B14F-4D97-AF65-F5344CB8AC3E}">
        <p14:creationId xmlns:p14="http://schemas.microsoft.com/office/powerpoint/2010/main" val="26530818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rgbClr val="0078D7"/>
                </a:soli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816393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4" name="Imagen 3"/>
          <p:cNvPicPr>
            <a:picLocks noChangeAspect="1"/>
          </p:cNvPicPr>
          <p:nvPr userDrawn="1"/>
        </p:nvPicPr>
        <p:blipFill rotWithShape="1">
          <a:blip r:embed="rId2">
            <a:extLst>
              <a:ext uri="{28A0092B-C50C-407E-A947-70E740481C1C}">
                <a14:useLocalDpi xmlns:a14="http://schemas.microsoft.com/office/drawing/2010/main" val="0"/>
              </a:ext>
            </a:extLst>
          </a:blip>
          <a:srcRect t="7768" b="7768"/>
          <a:stretch/>
        </p:blipFill>
        <p:spPr>
          <a:xfrm>
            <a:off x="1" y="0"/>
            <a:ext cx="12180564" cy="6858001"/>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5" name="TextBox 4"/>
          <p:cNvSpPr txBox="1"/>
          <p:nvPr userDrawn="1"/>
        </p:nvSpPr>
        <p:spPr>
          <a:xfrm>
            <a:off x="8040594" y="6296710"/>
            <a:ext cx="3574500" cy="561290"/>
          </a:xfrm>
          <a:prstGeom prst="rect">
            <a:avLst/>
          </a:prstGeom>
          <a:noFill/>
        </p:spPr>
        <p:txBody>
          <a:bodyPr wrap="square" lIns="179285" tIns="143428" rIns="179285" bIns="143428" rtlCol="0">
            <a:spAutoFit/>
          </a:bodyPr>
          <a:lstStyle/>
          <a:p>
            <a:pPr algn="r">
              <a:lnSpc>
                <a:spcPct val="90000"/>
              </a:lnSpc>
              <a:spcAft>
                <a:spcPts val="588"/>
              </a:spcAft>
            </a:pPr>
            <a:r>
              <a:rPr lang="en-US" sz="1961" dirty="0">
                <a:solidFill>
                  <a:schemeClr val="tx1"/>
                </a:solidFill>
              </a:rPr>
              <a:t>#</a:t>
            </a:r>
            <a:r>
              <a:rPr lang="en-US" sz="1961" dirty="0" err="1">
                <a:solidFill>
                  <a:schemeClr val="tx1"/>
                </a:solidFill>
              </a:rPr>
              <a:t>TechSum</a:t>
            </a:r>
            <a:endParaRPr lang="en-US" sz="1961" dirty="0">
              <a:solidFill>
                <a:schemeClr val="tx1"/>
              </a:solidFill>
            </a:endParaRPr>
          </a:p>
        </p:txBody>
      </p:sp>
    </p:spTree>
    <p:extLst>
      <p:ext uri="{BB962C8B-B14F-4D97-AF65-F5344CB8AC3E}">
        <p14:creationId xmlns:p14="http://schemas.microsoft.com/office/powerpoint/2010/main" val="3876495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402004"/>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618454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a:t>http://location</a:t>
            </a:r>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a:t>Click to edit title</a:t>
            </a:r>
          </a:p>
        </p:txBody>
      </p:sp>
    </p:spTree>
    <p:extLst>
      <p:ext uri="{BB962C8B-B14F-4D97-AF65-F5344CB8AC3E}">
        <p14:creationId xmlns:p14="http://schemas.microsoft.com/office/powerpoint/2010/main" val="158772446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635896"/>
            <a:ext cx="11653523" cy="4931036"/>
          </a:xfrm>
        </p:spPr>
        <p:txBody>
          <a:bodyPr wrap="square">
            <a:noAutofit/>
          </a:bodyPr>
          <a:lstStyle>
            <a:lvl1pPr marL="0" indent="0">
              <a:buNone/>
              <a:defRPr/>
            </a:lvl1pPr>
            <a:lvl2pPr marL="336089" indent="0">
              <a:buNone/>
              <a:defRPr/>
            </a:lvl2pPr>
            <a:lvl3pPr marL="560147" indent="0">
              <a:buNone/>
              <a:defRPr sz="2353"/>
            </a:lvl3pPr>
            <a:lvl4pPr marL="784208" indent="0">
              <a:buNone/>
              <a:defRPr sz="1961"/>
            </a:lvl4pPr>
            <a:lvl5pPr marL="1008266" indent="0">
              <a:buNone/>
              <a:defRPr sz="196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606416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3" y="1189177"/>
            <a:ext cx="5378548" cy="2714846"/>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171" indent="0">
              <a:buNone/>
              <a:tabLst/>
              <a:defRPr sz="1961"/>
            </a:lvl3pPr>
            <a:lvl4pPr marL="451231" indent="0">
              <a:buNone/>
              <a:defRPr/>
            </a:lvl4pPr>
            <a:lvl5pPr marL="67217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6" y="1189177"/>
            <a:ext cx="5378548" cy="2714846"/>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171" indent="0">
              <a:buNone/>
              <a:tabLst/>
              <a:defRPr sz="1961"/>
            </a:lvl3pPr>
            <a:lvl4pPr marL="451231" indent="0">
              <a:buNone/>
              <a:defRPr/>
            </a:lvl4pPr>
            <a:lvl5pPr marL="672178"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74140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userDrawn="1">
  <p:cSld name="1_DO NOT USE">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2400">
              <a:solidFill>
                <a:srgbClr val="FFFFFF"/>
              </a:solidFill>
            </a:endParaRPr>
          </a:p>
        </p:txBody>
      </p:sp>
    </p:spTree>
    <p:extLst>
      <p:ext uri="{BB962C8B-B14F-4D97-AF65-F5344CB8AC3E}">
        <p14:creationId xmlns:p14="http://schemas.microsoft.com/office/powerpoint/2010/main" val="424460730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2171748"/>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2171748"/>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8040594" y="6296710"/>
            <a:ext cx="3574500" cy="561290"/>
          </a:xfrm>
          <a:prstGeom prst="rect">
            <a:avLst/>
          </a:prstGeom>
          <a:noFill/>
        </p:spPr>
        <p:txBody>
          <a:bodyPr wrap="square" lIns="179285" tIns="143428" rIns="179285" bIns="143428" rtlCol="0">
            <a:spAutoFit/>
          </a:bodyPr>
          <a:lstStyle/>
          <a:p>
            <a:pPr algn="r">
              <a:lnSpc>
                <a:spcPct val="90000"/>
              </a:lnSpc>
              <a:spcAft>
                <a:spcPts val="588"/>
              </a:spcAft>
            </a:pPr>
            <a:r>
              <a:rPr lang="en-US" sz="1961" dirty="0">
                <a:solidFill>
                  <a:srgbClr val="0078D7"/>
                </a:solidFill>
              </a:rPr>
              <a:t>#</a:t>
            </a:r>
            <a:r>
              <a:rPr lang="en-US" sz="1961" dirty="0" err="1">
                <a:solidFill>
                  <a:srgbClr val="0078D7"/>
                </a:solidFill>
              </a:rPr>
              <a:t>TechSum</a:t>
            </a:r>
            <a:endParaRPr lang="en-US" sz="1961" dirty="0">
              <a:solidFill>
                <a:srgbClr val="0078D7"/>
              </a:solidFill>
            </a:endParaRPr>
          </a:p>
        </p:txBody>
      </p:sp>
    </p:spTree>
    <p:extLst>
      <p:ext uri="{BB962C8B-B14F-4D97-AF65-F5344CB8AC3E}">
        <p14:creationId xmlns:p14="http://schemas.microsoft.com/office/powerpoint/2010/main" val="80016190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pic>
        <p:nvPicPr>
          <p:cNvPr id="3" name="Imagen 2"/>
          <p:cNvPicPr>
            <a:picLocks noChangeAspect="1"/>
          </p:cNvPicPr>
          <p:nvPr userDrawn="1"/>
        </p:nvPicPr>
        <p:blipFill rotWithShape="1">
          <a:blip r:embed="rId2">
            <a:extLst>
              <a:ext uri="{28A0092B-C50C-407E-A947-70E740481C1C}">
                <a14:useLocalDpi xmlns:a14="http://schemas.microsoft.com/office/drawing/2010/main" val="0"/>
              </a:ext>
            </a:extLst>
          </a:blip>
          <a:srcRect t="7768" b="7768"/>
          <a:stretch/>
        </p:blipFill>
        <p:spPr>
          <a:xfrm>
            <a:off x="1" y="0"/>
            <a:ext cx="12180564" cy="6858001"/>
          </a:xfrm>
          <a:prstGeom prst="rect">
            <a:avLst/>
          </a:prstGeom>
        </p:spPr>
      </p:pic>
      <p:sp>
        <p:nvSpPr>
          <p:cNvPr id="2" name="Title 1"/>
          <p:cNvSpPr>
            <a:spLocks noGrp="1"/>
          </p:cNvSpPr>
          <p:nvPr>
            <p:ph type="title" hasCustomPrompt="1"/>
          </p:nvPr>
        </p:nvSpPr>
        <p:spPr>
          <a:xfrm>
            <a:off x="5348979" y="888770"/>
            <a:ext cx="6424378" cy="995838"/>
          </a:xfrm>
          <a:noFill/>
        </p:spPr>
        <p:txBody>
          <a:bodyPr wrap="square" tIns="91440" bIns="91440" anchor="t"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5348980" y="1889073"/>
            <a:ext cx="6424378"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TextBox 5"/>
          <p:cNvSpPr txBox="1"/>
          <p:nvPr userDrawn="1"/>
        </p:nvSpPr>
        <p:spPr>
          <a:xfrm>
            <a:off x="8040594" y="6296710"/>
            <a:ext cx="3574500" cy="561290"/>
          </a:xfrm>
          <a:prstGeom prst="rect">
            <a:avLst/>
          </a:prstGeom>
          <a:noFill/>
        </p:spPr>
        <p:txBody>
          <a:bodyPr wrap="square" lIns="179285" tIns="143428" rIns="179285" bIns="143428" rtlCol="0">
            <a:spAutoFit/>
          </a:bodyPr>
          <a:lstStyle/>
          <a:p>
            <a:pPr algn="r">
              <a:lnSpc>
                <a:spcPct val="90000"/>
              </a:lnSpc>
              <a:spcAft>
                <a:spcPts val="588"/>
              </a:spcAft>
            </a:pPr>
            <a:r>
              <a:rPr lang="en-US" sz="1961" dirty="0">
                <a:solidFill>
                  <a:schemeClr val="tx1"/>
                </a:solidFill>
              </a:rPr>
              <a:t>#</a:t>
            </a:r>
            <a:r>
              <a:rPr lang="en-US" sz="1961" dirty="0" err="1">
                <a:solidFill>
                  <a:schemeClr val="tx1"/>
                </a:solidFill>
              </a:rPr>
              <a:t>TechSum</a:t>
            </a:r>
            <a:endParaRPr lang="en-US" sz="1961" dirty="0">
              <a:solidFill>
                <a:schemeClr val="tx1"/>
              </a:solidFill>
            </a:endParaRPr>
          </a:p>
        </p:txBody>
      </p:sp>
    </p:spTree>
    <p:extLst>
      <p:ext uri="{BB962C8B-B14F-4D97-AF65-F5344CB8AC3E}">
        <p14:creationId xmlns:p14="http://schemas.microsoft.com/office/powerpoint/2010/main" val="33694686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133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1534779"/>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581" indent="-236500">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077" indent="-336080">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5985" rtl="0" eaLnBrk="1" latinLnBrk="0" hangingPunct="1">
              <a:spcBef>
                <a:spcPct val="20000"/>
              </a:spcBef>
              <a:spcAft>
                <a:spcPts val="800"/>
              </a:spcAft>
              <a:buFont typeface="Arial" pitchFamily="34" charset="0"/>
              <a:buNone/>
            </a:pPr>
            <a:r>
              <a:rPr lang="en-US"/>
              <a:t>Click to edit Master text styles</a:t>
            </a:r>
          </a:p>
          <a:p>
            <a:pPr marL="0" lvl="1" indent="0" algn="l" defTabSz="895985" rtl="0" eaLnBrk="1" latinLnBrk="0" hangingPunct="1">
              <a:spcBef>
                <a:spcPct val="20000"/>
              </a:spcBef>
              <a:spcAft>
                <a:spcPts val="800"/>
              </a:spcAft>
              <a:buFont typeface="Arial" pitchFamily="34" charset="0"/>
              <a:buNone/>
            </a:pPr>
            <a:r>
              <a:rPr lang="en-US"/>
              <a:t>Second level</a:t>
            </a:r>
          </a:p>
          <a:p>
            <a:pPr marL="0" lvl="2" indent="0" algn="l" defTabSz="895985"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5019576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Section Title Accent Color 1">
    <p:bg>
      <p:bgPr>
        <a:solidFill>
          <a:schemeClr val="accent1"/>
        </a:solidFill>
        <a:effectLst/>
      </p:bgPr>
    </p:bg>
    <p:spTree>
      <p:nvGrpSpPr>
        <p:cNvPr id="1" name=""/>
        <p:cNvGrpSpPr/>
        <p:nvPr/>
      </p:nvGrpSpPr>
      <p:grpSpPr>
        <a:xfrm>
          <a:off x="0" y="0"/>
          <a:ext cx="0" cy="0"/>
          <a:chOff x="0" y="0"/>
          <a:chExt cx="0" cy="0"/>
        </a:xfrm>
      </p:grpSpPr>
      <p:pic>
        <p:nvPicPr>
          <p:cNvPr id="4" name="Imagen 3"/>
          <p:cNvPicPr>
            <a:picLocks noChangeAspect="1"/>
          </p:cNvPicPr>
          <p:nvPr userDrawn="1"/>
        </p:nvPicPr>
        <p:blipFill rotWithShape="1">
          <a:blip r:embed="rId2">
            <a:extLst>
              <a:ext uri="{28A0092B-C50C-407E-A947-70E740481C1C}">
                <a14:useLocalDpi xmlns:a14="http://schemas.microsoft.com/office/drawing/2010/main" val="0"/>
              </a:ext>
            </a:extLst>
          </a:blip>
          <a:srcRect t="7768" b="7768"/>
          <a:stretch/>
        </p:blipFill>
        <p:spPr>
          <a:xfrm>
            <a:off x="1" y="0"/>
            <a:ext cx="12180564" cy="6858001"/>
          </a:xfrm>
          <a:prstGeom prst="rect">
            <a:avLst/>
          </a:prstGeom>
        </p:spPr>
      </p:pic>
      <p:sp>
        <p:nvSpPr>
          <p:cNvPr id="2" name="Title 1"/>
          <p:cNvSpPr>
            <a:spLocks noGrp="1"/>
          </p:cNvSpPr>
          <p:nvPr>
            <p:ph type="title" hasCustomPrompt="1"/>
          </p:nvPr>
        </p:nvSpPr>
        <p:spPr>
          <a:xfrm>
            <a:off x="269240" y="2084172"/>
            <a:ext cx="4183315"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Gracias</a:t>
            </a:r>
          </a:p>
        </p:txBody>
      </p:sp>
      <p:sp>
        <p:nvSpPr>
          <p:cNvPr id="5" name="Text Placeholder 4"/>
          <p:cNvSpPr>
            <a:spLocks noGrp="1"/>
          </p:cNvSpPr>
          <p:nvPr>
            <p:ph type="body" sz="quarter" idx="13" hasCustomPrompt="1"/>
          </p:nvPr>
        </p:nvSpPr>
        <p:spPr>
          <a:xfrm>
            <a:off x="7408647" y="4832636"/>
            <a:ext cx="4412934" cy="464181"/>
          </a:xfrm>
          <a:noFill/>
        </p:spPr>
        <p:txBody>
          <a:bodyPr lIns="146304" tIns="109728" rIns="146304" bIns="109728" anchor="b">
            <a:noAutofit/>
          </a:bodyPr>
          <a:lstStyle>
            <a:lvl1pPr marL="0" indent="0" algn="ctr">
              <a:spcBef>
                <a:spcPts val="0"/>
              </a:spcBef>
              <a:buNone/>
              <a:defRPr sz="2353" spc="0" baseline="0">
                <a:solidFill>
                  <a:schemeClr val="tx1"/>
                </a:solidFill>
                <a:latin typeface="+mn-lt"/>
              </a:defRPr>
            </a:lvl1pPr>
          </a:lstStyle>
          <a:p>
            <a:pPr lvl="0"/>
            <a:r>
              <a:rPr lang="en-US" dirty="0"/>
              <a:t>Evaluation URL</a:t>
            </a:r>
          </a:p>
        </p:txBody>
      </p:sp>
      <p:sp>
        <p:nvSpPr>
          <p:cNvPr id="6" name="Picture Placeholder 3"/>
          <p:cNvSpPr>
            <a:spLocks noGrp="1"/>
          </p:cNvSpPr>
          <p:nvPr>
            <p:ph type="pic" sz="quarter" idx="14" hasCustomPrompt="1"/>
          </p:nvPr>
        </p:nvSpPr>
        <p:spPr>
          <a:xfrm>
            <a:off x="7887847" y="1212173"/>
            <a:ext cx="3454530" cy="724246"/>
          </a:xfrm>
        </p:spPr>
        <p:txBody>
          <a:bodyPr/>
          <a:lstStyle>
            <a:lvl1pPr marL="0" indent="0">
              <a:buNone/>
              <a:defRPr baseline="0">
                <a:solidFill>
                  <a:schemeClr val="tx1"/>
                </a:solidFill>
              </a:defRPr>
            </a:lvl1pPr>
          </a:lstStyle>
          <a:p>
            <a:r>
              <a:rPr lang="es-ES" dirty="0"/>
              <a:t>QR </a:t>
            </a:r>
            <a:r>
              <a:rPr lang="es-ES" dirty="0" err="1"/>
              <a:t>Code</a:t>
            </a:r>
            <a:endParaRPr lang="es-ES" dirty="0"/>
          </a:p>
        </p:txBody>
      </p:sp>
      <p:sp>
        <p:nvSpPr>
          <p:cNvPr id="7" name="TextBox 6"/>
          <p:cNvSpPr txBox="1"/>
          <p:nvPr userDrawn="1"/>
        </p:nvSpPr>
        <p:spPr>
          <a:xfrm>
            <a:off x="8040594" y="6296710"/>
            <a:ext cx="3574500" cy="561290"/>
          </a:xfrm>
          <a:prstGeom prst="rect">
            <a:avLst/>
          </a:prstGeom>
          <a:noFill/>
        </p:spPr>
        <p:txBody>
          <a:bodyPr wrap="square" lIns="179285" tIns="143428" rIns="179285" bIns="143428" rtlCol="0">
            <a:spAutoFit/>
          </a:bodyPr>
          <a:lstStyle/>
          <a:p>
            <a:pPr algn="r">
              <a:lnSpc>
                <a:spcPct val="90000"/>
              </a:lnSpc>
              <a:spcAft>
                <a:spcPts val="588"/>
              </a:spcAft>
            </a:pPr>
            <a:r>
              <a:rPr lang="en-US" sz="1961" dirty="0">
                <a:solidFill>
                  <a:schemeClr val="tx1"/>
                </a:solidFill>
              </a:rPr>
              <a:t>#</a:t>
            </a:r>
            <a:r>
              <a:rPr lang="en-US" sz="1961" dirty="0" err="1">
                <a:solidFill>
                  <a:schemeClr val="tx1"/>
                </a:solidFill>
              </a:rPr>
              <a:t>TechSum</a:t>
            </a:r>
            <a:endParaRPr lang="en-US" sz="1961" dirty="0">
              <a:solidFill>
                <a:schemeClr val="tx1"/>
              </a:solidFill>
            </a:endParaRPr>
          </a:p>
        </p:txBody>
      </p:sp>
    </p:spTree>
    <p:extLst>
      <p:ext uri="{BB962C8B-B14F-4D97-AF65-F5344CB8AC3E}">
        <p14:creationId xmlns:p14="http://schemas.microsoft.com/office/powerpoint/2010/main" val="14781374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5306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a:t>Click icon to add media</a:t>
            </a: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34580222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a:t>Click to edit title</a:t>
            </a:r>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9941383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a:t>Click to edit title</a:t>
            </a:r>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
        <p:nvSpPr>
          <p:cNvPr id="7" name="Rectangle 6"/>
          <p:cNvSpPr/>
          <p:nvPr userDrawn="1"/>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25980526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tx2"/>
                </a:solidFill>
                <a:effectLst/>
              </a:defRPr>
            </a:lvl1pPr>
          </a:lstStyle>
          <a:p>
            <a:r>
              <a:rPr lang="en-US" dirty="0"/>
              <a:t>Click to edit title</a:t>
            </a:r>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906231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tx2"/>
                </a:solidFill>
                <a:effectLst/>
              </a:defRPr>
            </a:lvl1pPr>
          </a:lstStyle>
          <a:p>
            <a:pPr lvl="0"/>
            <a:r>
              <a:rPr lang="en-US" dirty="0"/>
              <a:t>Click to edit title</a:t>
            </a:r>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a:t>Click to edit text</a:t>
            </a:r>
          </a:p>
          <a:p>
            <a:pPr marL="457200" lvl="1" indent="-222250">
              <a:buFont typeface="+mj-lt"/>
              <a:buAutoNum type="arabicPeriod"/>
            </a:pPr>
            <a:r>
              <a:rPr lang="en-US" dirty="0"/>
              <a:t>Second level</a:t>
            </a:r>
          </a:p>
          <a:p>
            <a:pPr marL="692150" lvl="2" indent="-227013"/>
            <a:r>
              <a:rPr lang="en-US" dirty="0"/>
              <a:t>Third level</a:t>
            </a:r>
          </a:p>
          <a:p>
            <a:pPr marL="1149350" lvl="3" indent="-227013"/>
            <a:r>
              <a:rPr lang="en-US" dirty="0"/>
              <a:t>Fourth level</a:t>
            </a:r>
          </a:p>
          <a:p>
            <a:pPr marL="1606550" lvl="4" indent="-227013"/>
            <a:r>
              <a:rPr lang="en-US" dirty="0"/>
              <a:t>Fifth level</a:t>
            </a:r>
          </a:p>
        </p:txBody>
      </p:sp>
    </p:spTree>
    <p:extLst>
      <p:ext uri="{BB962C8B-B14F-4D97-AF65-F5344CB8AC3E}">
        <p14:creationId xmlns:p14="http://schemas.microsoft.com/office/powerpoint/2010/main" val="19601587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a:solidFill>
                  <a:srgbClr val="666666"/>
                </a:solidFill>
              </a:rPr>
              <a:t>Xamarin</a:t>
            </a:r>
            <a:r>
              <a:rPr lang="en-US" sz="800" baseline="0" dirty="0">
                <a:solidFill>
                  <a:srgbClr val="666666"/>
                </a:solidFill>
              </a:rPr>
              <a:t> Dev Days Madrid</a:t>
            </a:r>
            <a:endParaRPr lang="en-US" sz="800" dirty="0">
              <a:solidFill>
                <a:srgbClr val="666666"/>
              </a:solidFill>
            </a:endParaRPr>
          </a:p>
        </p:txBody>
      </p:sp>
    </p:spTree>
    <p:extLst>
      <p:ext uri="{BB962C8B-B14F-4D97-AF65-F5344CB8AC3E}">
        <p14:creationId xmlns:p14="http://schemas.microsoft.com/office/powerpoint/2010/main" val="3913910180"/>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736" r:id="rId19"/>
    <p:sldLayoutId id="2147483737" r:id="rId20"/>
    <p:sldLayoutId id="2147483738" r:id="rId21"/>
    <p:sldLayoutId id="2147483713" r:id="rId22"/>
    <p:sldLayoutId id="2147483668" r:id="rId23"/>
    <p:sldLayoutId id="2147483709" r:id="rId24"/>
    <p:sldLayoutId id="2147483662" r:id="rId25"/>
    <p:sldLayoutId id="2147483711" r:id="rId26"/>
    <p:sldLayoutId id="2147483664" r:id="rId27"/>
    <p:sldLayoutId id="2147483665" r:id="rId28"/>
    <p:sldLayoutId id="2147483712" r:id="rId29"/>
    <p:sldLayoutId id="2147483666" r:id="rId30"/>
    <p:sldLayoutId id="2147483714" r:id="rId31"/>
    <p:sldLayoutId id="2147483674" r:id="rId32"/>
    <p:sldLayoutId id="2147483671" r:id="rId33"/>
    <p:sldLayoutId id="2147483672" r:id="rId34"/>
    <p:sldLayoutId id="2147483673" r:id="rId35"/>
    <p:sldLayoutId id="2147483675" r:id="rId36"/>
    <p:sldLayoutId id="2147483739" r:id="rId37"/>
    <p:sldLayoutId id="2147483740" r:id="rId38"/>
    <p:sldLayoutId id="2147483741" r:id="rId39"/>
    <p:sldLayoutId id="2147483742" r:id="rId40"/>
    <p:sldLayoutId id="2147483743" r:id="rId41"/>
    <p:sldLayoutId id="2147483744" r:id="rId42"/>
    <p:sldLayoutId id="2147483745" r:id="rId43"/>
    <p:sldLayoutId id="2147483746" r:id="rId44"/>
    <p:sldLayoutId id="2147483747" r:id="rId45"/>
    <p:sldLayoutId id="2147483748" r:id="rId46"/>
    <p:sldLayoutId id="2147483749" r:id="rId47"/>
    <p:sldLayoutId id="2147483750" r:id="rId48"/>
  </p:sldLayoutIdLst>
  <p:transition>
    <p:fade/>
  </p:transition>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8.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4.emf"/><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41.xml"/><Relationship Id="rId5" Type="http://schemas.openxmlformats.org/officeDocument/2006/relationships/image" Target="../media/image14.emf"/><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6.emf"/><Relationship Id="rId5" Type="http://schemas.openxmlformats.org/officeDocument/2006/relationships/image" Target="../media/image14.emf"/><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2.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43.xml"/><Relationship Id="rId4" Type="http://schemas.openxmlformats.org/officeDocument/2006/relationships/image" Target="../media/image18.emf"/></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0.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2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23.xml"/><Relationship Id="rId1" Type="http://schemas.openxmlformats.org/officeDocument/2006/relationships/slideLayout" Target="../slideLayouts/slideLayout39.xml"/><Relationship Id="rId6" Type="http://schemas.openxmlformats.org/officeDocument/2006/relationships/chart" Target="../charts/chart4.xml"/><Relationship Id="rId11" Type="http://schemas.openxmlformats.org/officeDocument/2006/relationships/chart" Target="../charts/chart9.xml"/><Relationship Id="rId5" Type="http://schemas.openxmlformats.org/officeDocument/2006/relationships/chart" Target="../charts/chart3.xml"/><Relationship Id="rId10" Type="http://schemas.openxmlformats.org/officeDocument/2006/relationships/chart" Target="../charts/chart8.xml"/><Relationship Id="rId4" Type="http://schemas.openxmlformats.org/officeDocument/2006/relationships/chart" Target="../charts/chart2.xml"/><Relationship Id="rId9" Type="http://schemas.openxmlformats.org/officeDocument/2006/relationships/chart" Target="../charts/char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39.xml"/></Relationships>
</file>

<file path=ppt/slides/_rels/slide3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41.xml"/><Relationship Id="rId4" Type="http://schemas.openxmlformats.org/officeDocument/2006/relationships/image" Target="../media/image14.emf"/></Relationships>
</file>

<file path=ppt/slides/_rels/slide3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image" Target="../media/image14.emf"/><Relationship Id="rId4" Type="http://schemas.openxmlformats.org/officeDocument/2006/relationships/image" Target="../media/image13.emf"/></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34.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5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41.xml"/><Relationship Id="rId5" Type="http://schemas.openxmlformats.org/officeDocument/2006/relationships/image" Target="../media/image14.emf"/><Relationship Id="rId4" Type="http://schemas.openxmlformats.org/officeDocument/2006/relationships/image" Target="../media/image13.emf"/></Relationships>
</file>

<file path=ppt/slides/_rels/slide5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4.xml"/><Relationship Id="rId1" Type="http://schemas.openxmlformats.org/officeDocument/2006/relationships/slideLayout" Target="../slideLayouts/slideLayout41.xml"/><Relationship Id="rId5" Type="http://schemas.openxmlformats.org/officeDocument/2006/relationships/image" Target="../media/image14.emf"/><Relationship Id="rId4" Type="http://schemas.openxmlformats.org/officeDocument/2006/relationships/image" Target="../media/image13.emf"/></Relationships>
</file>

<file path=ppt/slides/_rels/slide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5.xml"/><Relationship Id="rId1" Type="http://schemas.openxmlformats.org/officeDocument/2006/relationships/slideLayout" Target="../slideLayouts/slideLayout41.xml"/><Relationship Id="rId5" Type="http://schemas.openxmlformats.org/officeDocument/2006/relationships/image" Target="../media/image14.emf"/><Relationship Id="rId4" Type="http://schemas.openxmlformats.org/officeDocument/2006/relationships/image" Target="../media/image13.emf"/></Relationships>
</file>

<file path=ppt/slides/_rels/slide53.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notesSlide" Target="../notesSlides/notesSlide36.xml"/><Relationship Id="rId1" Type="http://schemas.openxmlformats.org/officeDocument/2006/relationships/slideLayout" Target="../slideLayouts/slideLayout41.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4.emf"/><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
          <p:cNvPicPr>
            <a:picLocks noChangeAspect="1"/>
          </p:cNvPicPr>
          <p:nvPr/>
        </p:nvPicPr>
        <p:blipFill>
          <a:blip r:embed="rId2"/>
          <a:stretch>
            <a:fillRect/>
          </a:stretch>
        </p:blipFill>
        <p:spPr>
          <a:xfrm>
            <a:off x="-18926" y="0"/>
            <a:ext cx="12210926" cy="6868646"/>
          </a:xfrm>
          <a:prstGeom prst="rect">
            <a:avLst/>
          </a:prstGeom>
        </p:spPr>
      </p:pic>
    </p:spTree>
    <p:extLst>
      <p:ext uri="{BB962C8B-B14F-4D97-AF65-F5344CB8AC3E}">
        <p14:creationId xmlns:p14="http://schemas.microsoft.com/office/powerpoint/2010/main" val="1386084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067" y="290404"/>
            <a:ext cx="11654187" cy="899410"/>
          </a:xfrm>
        </p:spPr>
        <p:txBody>
          <a:bodyPr/>
          <a:lstStyle/>
          <a:p>
            <a:pPr algn="ctr"/>
            <a:r>
              <a:rPr lang="en-US" sz="5866" dirty="0"/>
              <a:t>Escribe </a:t>
            </a:r>
            <a:r>
              <a:rPr lang="en-US" sz="5866" dirty="0" err="1"/>
              <a:t>una</a:t>
            </a:r>
            <a:r>
              <a:rPr lang="en-US" sz="5866" dirty="0"/>
              <a:t> </a:t>
            </a:r>
            <a:r>
              <a:rPr lang="en-US" sz="5866" dirty="0" err="1"/>
              <a:t>vez</a:t>
            </a:r>
            <a:r>
              <a:rPr lang="en-US" sz="5866" dirty="0"/>
              <a:t>, </a:t>
            </a:r>
            <a:r>
              <a:rPr lang="en-US" sz="5866" dirty="0" err="1"/>
              <a:t>corre</a:t>
            </a:r>
            <a:r>
              <a:rPr lang="en-US" sz="5866" dirty="0"/>
              <a:t> </a:t>
            </a:r>
            <a:r>
              <a:rPr lang="en-US" sz="5866" dirty="0" err="1"/>
              <a:t>en</a:t>
            </a:r>
            <a:r>
              <a:rPr lang="en-US" sz="5866" dirty="0"/>
              <a:t> </a:t>
            </a:r>
            <a:r>
              <a:rPr lang="en-US" sz="5866" dirty="0" err="1"/>
              <a:t>todos</a:t>
            </a:r>
            <a:endParaRPr lang="en-US" sz="5866" dirty="0"/>
          </a:p>
        </p:txBody>
      </p:sp>
      <p:cxnSp>
        <p:nvCxnSpPr>
          <p:cNvPr id="12" name="Straight Connector 11"/>
          <p:cNvCxnSpPr/>
          <p:nvPr/>
        </p:nvCxnSpPr>
        <p:spPr>
          <a:xfrm>
            <a:off x="3928993" y="1901252"/>
            <a:ext cx="0" cy="3768492"/>
          </a:xfrm>
          <a:prstGeom prst="line">
            <a:avLst/>
          </a:prstGeom>
          <a:ln>
            <a:solidFill>
              <a:srgbClr val="FFFFFF"/>
            </a:solidFill>
            <a:headEnd type="none"/>
            <a:tailEnd type="none"/>
          </a:ln>
        </p:spPr>
        <p:style>
          <a:lnRef idx="1">
            <a:schemeClr val="dk1"/>
          </a:lnRef>
          <a:fillRef idx="0">
            <a:schemeClr val="dk1"/>
          </a:fillRef>
          <a:effectRef idx="0">
            <a:schemeClr val="dk1"/>
          </a:effectRef>
          <a:fontRef idx="minor">
            <a:schemeClr val="tx1"/>
          </a:fontRef>
        </p:style>
      </p:cxnSp>
      <p:sp>
        <p:nvSpPr>
          <p:cNvPr id="35" name="Left Brace 34"/>
          <p:cNvSpPr/>
          <p:nvPr/>
        </p:nvSpPr>
        <p:spPr>
          <a:xfrm rot="5400000">
            <a:off x="5983963" y="922170"/>
            <a:ext cx="224075" cy="9087462"/>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6">
              <a:ln w="38100" cmpd="sng">
                <a:solidFill>
                  <a:srgbClr val="000000"/>
                </a:solidFill>
                <a:prstDash val="dash"/>
              </a:ln>
            </a:endParaRPr>
          </a:p>
        </p:txBody>
      </p:sp>
      <p:grpSp>
        <p:nvGrpSpPr>
          <p:cNvPr id="57" name="Group 56"/>
          <p:cNvGrpSpPr/>
          <p:nvPr/>
        </p:nvGrpSpPr>
        <p:grpSpPr>
          <a:xfrm>
            <a:off x="4782676" y="1942952"/>
            <a:ext cx="2626650" cy="2626650"/>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0" cy="572631"/>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766"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1204608" y="2080244"/>
            <a:ext cx="2704737" cy="2281009"/>
          </a:xfrm>
          <a:prstGeom prst="rect">
            <a:avLst/>
          </a:prstGeom>
          <a:noFill/>
        </p:spPr>
        <p:txBody>
          <a:bodyPr wrap="square" lIns="179259" tIns="143407" rIns="179259" bIns="143407" rtlCol="0">
            <a:spAutoFit/>
          </a:bodyPr>
          <a:lstStyle/>
          <a:p>
            <a:pPr algn="r" defTabSz="913949" fontAlgn="base">
              <a:lnSpc>
                <a:spcPct val="110000"/>
              </a:lnSpc>
              <a:spcBef>
                <a:spcPct val="0"/>
              </a:spcBef>
              <a:spcAft>
                <a:spcPct val="0"/>
              </a:spcAft>
            </a:pPr>
            <a:r>
              <a:rPr lang="en-US" sz="2941" dirty="0">
                <a:solidFill>
                  <a:schemeClr val="tx2"/>
                </a:solidFill>
              </a:rPr>
              <a:t>Lua</a:t>
            </a:r>
          </a:p>
          <a:p>
            <a:pPr algn="r" defTabSz="913949" fontAlgn="base">
              <a:lnSpc>
                <a:spcPct val="110000"/>
              </a:lnSpc>
              <a:spcBef>
                <a:spcPct val="0"/>
              </a:spcBef>
              <a:spcAft>
                <a:spcPct val="0"/>
              </a:spcAft>
            </a:pPr>
            <a:r>
              <a:rPr lang="en-US" sz="2941" dirty="0">
                <a:solidFill>
                  <a:schemeClr val="tx2"/>
                </a:solidFill>
              </a:rPr>
              <a:t>Javascript</a:t>
            </a:r>
          </a:p>
          <a:p>
            <a:pPr algn="r" defTabSz="913949" fontAlgn="base">
              <a:lnSpc>
                <a:spcPct val="110000"/>
              </a:lnSpc>
              <a:spcBef>
                <a:spcPct val="0"/>
              </a:spcBef>
              <a:spcAft>
                <a:spcPct val="0"/>
              </a:spcAft>
            </a:pPr>
            <a:r>
              <a:rPr lang="en-US" sz="2941" dirty="0">
                <a:solidFill>
                  <a:schemeClr val="tx2"/>
                </a:solidFill>
              </a:rPr>
              <a:t>Actionscript</a:t>
            </a:r>
          </a:p>
          <a:p>
            <a:pPr algn="r" defTabSz="913949" fontAlgn="base">
              <a:lnSpc>
                <a:spcPct val="110000"/>
              </a:lnSpc>
              <a:spcBef>
                <a:spcPct val="0"/>
              </a:spcBef>
              <a:spcAft>
                <a:spcPct val="0"/>
              </a:spcAft>
            </a:pPr>
            <a:r>
              <a:rPr lang="en-US" sz="2941" dirty="0">
                <a:solidFill>
                  <a:schemeClr val="tx2"/>
                </a:solidFill>
              </a:rPr>
              <a:t>HTML+CSS</a:t>
            </a:r>
          </a:p>
        </p:txBody>
      </p:sp>
      <p:cxnSp>
        <p:nvCxnSpPr>
          <p:cNvPr id="38" name="Straight Arrow Connector 37"/>
          <p:cNvCxnSpPr/>
          <p:nvPr/>
        </p:nvCxnSpPr>
        <p:spPr>
          <a:xfrm>
            <a:off x="3932544" y="2503138"/>
            <a:ext cx="861025"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3932545" y="3013530"/>
            <a:ext cx="761435"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932545" y="3523922"/>
            <a:ext cx="761435"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3932545" y="4034313"/>
            <a:ext cx="848575"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7555082" y="1855812"/>
            <a:ext cx="2137660" cy="2800931"/>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419448" y="5640540"/>
            <a:ext cx="11353105" cy="65168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353" dirty="0" err="1"/>
              <a:t>Acceso</a:t>
            </a:r>
            <a:r>
              <a:rPr lang="en-US" sz="2353" dirty="0"/>
              <a:t> </a:t>
            </a:r>
            <a:r>
              <a:rPr lang="en-US" sz="2353" dirty="0" err="1"/>
              <a:t>limitado</a:t>
            </a:r>
            <a:r>
              <a:rPr lang="en-US" sz="2353" dirty="0"/>
              <a:t> a APIs </a:t>
            </a:r>
            <a:r>
              <a:rPr lang="en-US" sz="2353" dirty="0">
                <a:solidFill>
                  <a:schemeClr val="bg2">
                    <a:lumMod val="50000"/>
                  </a:schemeClr>
                </a:solidFill>
              </a:rPr>
              <a:t>•</a:t>
            </a:r>
            <a:r>
              <a:rPr lang="en-US" sz="2353" dirty="0"/>
              <a:t> </a:t>
            </a:r>
            <a:r>
              <a:rPr lang="en-US" sz="2353" dirty="0" err="1"/>
              <a:t>Menos</a:t>
            </a:r>
            <a:r>
              <a:rPr lang="en-US" sz="2353" dirty="0"/>
              <a:t> </a:t>
            </a:r>
            <a:r>
              <a:rPr lang="en-US" sz="2353" dirty="0" err="1"/>
              <a:t>rendimiento</a:t>
            </a:r>
            <a:r>
              <a:rPr lang="en-US" sz="2353" dirty="0"/>
              <a:t> </a:t>
            </a:r>
            <a:r>
              <a:rPr lang="en-US" sz="2353" dirty="0">
                <a:solidFill>
                  <a:schemeClr val="bg2">
                    <a:lumMod val="50000"/>
                  </a:schemeClr>
                </a:solidFill>
              </a:rPr>
              <a:t>•</a:t>
            </a:r>
            <a:r>
              <a:rPr lang="en-US" sz="2353" dirty="0"/>
              <a:t>  </a:t>
            </a:r>
            <a:r>
              <a:rPr lang="en-US" sz="2353" dirty="0" err="1"/>
              <a:t>Experiencia</a:t>
            </a:r>
            <a:r>
              <a:rPr lang="en-US" sz="2353" dirty="0"/>
              <a:t> de </a:t>
            </a:r>
            <a:r>
              <a:rPr lang="en-US" sz="2353" dirty="0" err="1"/>
              <a:t>usuario</a:t>
            </a:r>
            <a:r>
              <a:rPr lang="en-US" sz="2353" dirty="0"/>
              <a:t> </a:t>
            </a:r>
            <a:r>
              <a:rPr lang="en-US" sz="2353" dirty="0" err="1"/>
              <a:t>más</a:t>
            </a:r>
            <a:r>
              <a:rPr lang="en-US" sz="2353" dirty="0"/>
              <a:t> </a:t>
            </a:r>
            <a:r>
              <a:rPr lang="en-US" sz="2353" dirty="0" err="1"/>
              <a:t>pobre</a:t>
            </a:r>
            <a:endParaRPr lang="en-US" sz="2353"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683825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907" y="290404"/>
            <a:ext cx="11654187" cy="899410"/>
          </a:xfrm>
        </p:spPr>
        <p:txBody>
          <a:bodyPr/>
          <a:lstStyle/>
          <a:p>
            <a:pPr algn="ctr"/>
            <a:r>
              <a:rPr lang="en-US" dirty="0"/>
              <a:t>El </a:t>
            </a:r>
            <a:r>
              <a:rPr lang="en-US" dirty="0" err="1"/>
              <a:t>enfoque</a:t>
            </a:r>
            <a:r>
              <a:rPr lang="en-US" dirty="0"/>
              <a:t> de Xamarin</a:t>
            </a:r>
          </a:p>
        </p:txBody>
      </p:sp>
      <p:sp>
        <p:nvSpPr>
          <p:cNvPr id="14" name="TextBox 13"/>
          <p:cNvSpPr txBox="1"/>
          <p:nvPr/>
        </p:nvSpPr>
        <p:spPr>
          <a:xfrm>
            <a:off x="419448" y="5640540"/>
            <a:ext cx="11353105" cy="65168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353" dirty="0" err="1">
                <a:solidFill>
                  <a:srgbClr val="70ACBB"/>
                </a:solidFill>
              </a:rPr>
              <a:t>Código</a:t>
            </a:r>
            <a:r>
              <a:rPr lang="en-US" sz="2353" dirty="0">
                <a:solidFill>
                  <a:srgbClr val="70ACBB"/>
                </a:solidFill>
              </a:rPr>
              <a:t> </a:t>
            </a:r>
            <a:r>
              <a:rPr lang="en-US" sz="2353" dirty="0" err="1">
                <a:solidFill>
                  <a:srgbClr val="70ACBB"/>
                </a:solidFill>
              </a:rPr>
              <a:t>común</a:t>
            </a:r>
            <a:r>
              <a:rPr lang="en-US" sz="2353" dirty="0">
                <a:solidFill>
                  <a:srgbClr val="70ACBB"/>
                </a:solidFill>
              </a:rPr>
              <a:t> </a:t>
            </a:r>
            <a:r>
              <a:rPr lang="en-US" sz="2353" dirty="0" err="1">
                <a:solidFill>
                  <a:srgbClr val="70ACBB"/>
                </a:solidFill>
              </a:rPr>
              <a:t>compartido</a:t>
            </a:r>
            <a:r>
              <a:rPr lang="en-US" sz="2353" dirty="0">
                <a:solidFill>
                  <a:srgbClr val="70ACBB"/>
                </a:solidFill>
              </a:rPr>
              <a:t> </a:t>
            </a:r>
            <a:r>
              <a:rPr lang="en-US" sz="2353" dirty="0">
                <a:solidFill>
                  <a:srgbClr val="6FBD23"/>
                </a:solidFill>
              </a:rPr>
              <a:t>•</a:t>
            </a:r>
            <a:r>
              <a:rPr lang="en-US" sz="2353" dirty="0">
                <a:solidFill>
                  <a:srgbClr val="16ACEE"/>
                </a:solidFill>
              </a:rPr>
              <a:t>  </a:t>
            </a:r>
            <a:r>
              <a:rPr lang="en-US" sz="2353" dirty="0" err="1">
                <a:solidFill>
                  <a:srgbClr val="70ACBB"/>
                </a:solidFill>
              </a:rPr>
              <a:t>Acceso</a:t>
            </a:r>
            <a:r>
              <a:rPr lang="en-US" sz="2353" dirty="0">
                <a:solidFill>
                  <a:srgbClr val="70ACBB"/>
                </a:solidFill>
              </a:rPr>
              <a:t> 100% a APIs </a:t>
            </a:r>
            <a:r>
              <a:rPr lang="en-US" sz="2353" dirty="0" err="1">
                <a:solidFill>
                  <a:srgbClr val="70ACBB"/>
                </a:solidFill>
              </a:rPr>
              <a:t>nativas</a:t>
            </a:r>
            <a:r>
              <a:rPr lang="en-US" sz="2353" dirty="0">
                <a:solidFill>
                  <a:srgbClr val="70ACBB"/>
                </a:solidFill>
              </a:rPr>
              <a:t> </a:t>
            </a:r>
            <a:r>
              <a:rPr lang="en-US" sz="2353" dirty="0">
                <a:solidFill>
                  <a:srgbClr val="6FBD23"/>
                </a:solidFill>
              </a:rPr>
              <a:t>•</a:t>
            </a:r>
            <a:r>
              <a:rPr lang="en-US" sz="2353" dirty="0">
                <a:solidFill>
                  <a:srgbClr val="16ACEE"/>
                </a:solidFill>
              </a:rPr>
              <a:t>  </a:t>
            </a:r>
            <a:r>
              <a:rPr lang="en-US" sz="2353" dirty="0">
                <a:solidFill>
                  <a:srgbClr val="70ACBB"/>
                </a:solidFill>
              </a:rPr>
              <a:t>Alto </a:t>
            </a:r>
            <a:r>
              <a:rPr lang="en-US" sz="2353" dirty="0" err="1">
                <a:solidFill>
                  <a:srgbClr val="70ACBB"/>
                </a:solidFill>
              </a:rPr>
              <a:t>rendimiento</a:t>
            </a:r>
            <a:endParaRPr lang="en-US" sz="2353" dirty="0">
              <a:solidFill>
                <a:srgbClr val="70ACBB"/>
              </a:solidFill>
            </a:endParaRPr>
          </a:p>
        </p:txBody>
      </p:sp>
      <p:sp>
        <p:nvSpPr>
          <p:cNvPr id="20" name="Left Brace 19"/>
          <p:cNvSpPr/>
          <p:nvPr/>
        </p:nvSpPr>
        <p:spPr>
          <a:xfrm rot="5400000">
            <a:off x="5986051" y="537968"/>
            <a:ext cx="234752" cy="984519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213"/>
            <a:endParaRPr lang="en-US" sz="1766">
              <a:ln w="38100" cmpd="sng">
                <a:solidFill>
                  <a:srgbClr val="000000"/>
                </a:solidFill>
                <a:prstDash val="dash"/>
              </a:ln>
              <a:solidFill>
                <a:srgbClr val="404040"/>
              </a:solidFill>
            </a:endParaRPr>
          </a:p>
        </p:txBody>
      </p:sp>
      <p:grpSp>
        <p:nvGrpSpPr>
          <p:cNvPr id="3" name="Group 2"/>
          <p:cNvGrpSpPr/>
          <p:nvPr/>
        </p:nvGrpSpPr>
        <p:grpSpPr>
          <a:xfrm>
            <a:off x="2893874" y="1445230"/>
            <a:ext cx="6419107" cy="3642539"/>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30946"/>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0946"/>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Windows C# UI</a:t>
              </a:r>
            </a:p>
          </p:txBody>
        </p:sp>
        <p:sp>
          <p:nvSpPr>
            <p:cNvPr id="43" name="TextBox 42"/>
            <p:cNvSpPr txBox="1"/>
            <p:nvPr/>
          </p:nvSpPr>
          <p:spPr>
            <a:xfrm>
              <a:off x="4962446" y="2150169"/>
              <a:ext cx="2104077" cy="530946"/>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Android C# UI</a:t>
              </a:r>
            </a:p>
          </p:txBody>
        </p:sp>
        <p:sp>
          <p:nvSpPr>
            <p:cNvPr id="19" name="TextBox 18"/>
            <p:cNvSpPr txBox="1"/>
            <p:nvPr/>
          </p:nvSpPr>
          <p:spPr>
            <a:xfrm>
              <a:off x="2830402" y="3439156"/>
              <a:ext cx="6393682" cy="893069"/>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920"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9464815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378" y="275086"/>
            <a:ext cx="10971244" cy="1142838"/>
          </a:xfrm>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1000642" y="5167626"/>
            <a:ext cx="4502496" cy="613886"/>
          </a:xfrm>
        </p:spPr>
        <p:txBody>
          <a:bodyPr/>
          <a:lstStyle/>
          <a:p>
            <a:pPr algn="ctr">
              <a:lnSpc>
                <a:spcPct val="100000"/>
              </a:lnSpc>
            </a:pPr>
            <a:r>
              <a:rPr lang="en-US" sz="2549" dirty="0" err="1">
                <a:solidFill>
                  <a:schemeClr val="tx1"/>
                </a:solidFill>
                <a:latin typeface="+mn-lt"/>
              </a:rPr>
              <a:t>Enfoque</a:t>
            </a:r>
            <a:r>
              <a:rPr lang="en-US" sz="2549" dirty="0">
                <a:solidFill>
                  <a:schemeClr val="tx1"/>
                </a:solidFill>
                <a:latin typeface="+mn-lt"/>
              </a:rPr>
              <a:t> </a:t>
            </a:r>
            <a:r>
              <a:rPr lang="en-US" sz="2549" dirty="0" err="1">
                <a:solidFill>
                  <a:schemeClr val="tx1"/>
                </a:solidFill>
                <a:latin typeface="+mn-lt"/>
              </a:rPr>
              <a:t>tradicional</a:t>
            </a:r>
            <a:endParaRPr lang="en-US" sz="2549" dirty="0">
              <a:solidFill>
                <a:schemeClr val="tx1"/>
              </a:solidFill>
              <a:latin typeface="+mn-lt"/>
            </a:endParaRPr>
          </a:p>
        </p:txBody>
      </p:sp>
      <p:sp>
        <p:nvSpPr>
          <p:cNvPr id="4" name="Text Placeholder 3"/>
          <p:cNvSpPr>
            <a:spLocks noGrp="1"/>
          </p:cNvSpPr>
          <p:nvPr>
            <p:ph type="body" sz="quarter" idx="11"/>
          </p:nvPr>
        </p:nvSpPr>
        <p:spPr>
          <a:xfrm>
            <a:off x="6548818" y="5167625"/>
            <a:ext cx="4493937" cy="942117"/>
          </a:xfrm>
        </p:spPr>
        <p:txBody>
          <a:bodyPr/>
          <a:lstStyle/>
          <a:p>
            <a:pPr algn="ctr">
              <a:lnSpc>
                <a:spcPct val="100000"/>
              </a:lnSpc>
            </a:pPr>
            <a:r>
              <a:rPr lang="en-US" sz="2549" dirty="0">
                <a:solidFill>
                  <a:schemeClr val="tx1"/>
                </a:solidFill>
                <a:latin typeface="+mn-lt"/>
              </a:rPr>
              <a:t>Con </a:t>
            </a:r>
            <a:r>
              <a:rPr lang="en-US" sz="2549" dirty="0" err="1">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133" dirty="0" err="1">
                <a:solidFill>
                  <a:schemeClr val="tx1"/>
                </a:solidFill>
              </a:rPr>
              <a:t>Más</a:t>
            </a:r>
            <a:r>
              <a:rPr lang="en-US" sz="2133" dirty="0">
                <a:solidFill>
                  <a:schemeClr val="tx1"/>
                </a:solidFill>
              </a:rPr>
              <a:t> </a:t>
            </a:r>
            <a:r>
              <a:rPr lang="en-US" sz="2133" dirty="0" err="1">
                <a:solidFill>
                  <a:schemeClr val="tx1"/>
                </a:solidFill>
              </a:rPr>
              <a:t>código</a:t>
            </a:r>
            <a:r>
              <a:rPr lang="en-US" sz="2133" dirty="0">
                <a:solidFill>
                  <a:schemeClr val="tx1"/>
                </a:solidFill>
              </a:rPr>
              <a:t> </a:t>
            </a:r>
            <a:r>
              <a:rPr lang="en-US" sz="2133" dirty="0" err="1">
                <a:solidFill>
                  <a:schemeClr val="tx1"/>
                </a:solidFill>
              </a:rPr>
              <a:t>compartido</a:t>
            </a:r>
            <a:r>
              <a:rPr lang="en-US" sz="2133" dirty="0">
                <a:solidFill>
                  <a:schemeClr val="tx1"/>
                </a:solidFill>
              </a:rPr>
              <a:t>, </a:t>
            </a:r>
            <a:r>
              <a:rPr lang="en-US" sz="2133" dirty="0" err="1">
                <a:solidFill>
                  <a:schemeClr val="tx1"/>
                </a:solidFill>
              </a:rPr>
              <a:t>nativo</a:t>
            </a:r>
            <a:endParaRPr lang="en-US" sz="2549" dirty="0">
              <a:solidFill>
                <a:schemeClr val="tx1"/>
              </a:solidFill>
            </a:endParaRPr>
          </a:p>
        </p:txBody>
      </p:sp>
      <p:grpSp>
        <p:nvGrpSpPr>
          <p:cNvPr id="25" name="Group 24"/>
          <p:cNvGrpSpPr/>
          <p:nvPr/>
        </p:nvGrpSpPr>
        <p:grpSpPr>
          <a:xfrm>
            <a:off x="1000642" y="2481565"/>
            <a:ext cx="4502496" cy="2536187"/>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8" cy="621869"/>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2" y="2021411"/>
              <a:ext cx="1968498" cy="621869"/>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6" y="2021408"/>
              <a:ext cx="2353424" cy="621869"/>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5314" y="1803244"/>
            <a:ext cx="3722126" cy="615702"/>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260" y="1803244"/>
            <a:ext cx="4502496" cy="3202060"/>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632"/>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78"/>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10182" y="3518065"/>
            <a:ext cx="4492955" cy="681860"/>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1263207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1160901" y="3868211"/>
            <a:ext cx="9888008" cy="126548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68907" y="290404"/>
            <a:ext cx="11654187" cy="899410"/>
          </a:xfrm>
        </p:spPr>
        <p:txBody>
          <a:bodyPr/>
          <a:lstStyle/>
          <a:p>
            <a:pPr algn="ctr"/>
            <a:r>
              <a:rPr lang="en-US" dirty="0"/>
              <a:t>El </a:t>
            </a:r>
            <a:r>
              <a:rPr lang="en-US" dirty="0" err="1"/>
              <a:t>enfoque</a:t>
            </a:r>
            <a:r>
              <a:rPr lang="en-US" dirty="0"/>
              <a:t> de Xamarin</a:t>
            </a:r>
          </a:p>
        </p:txBody>
      </p:sp>
      <p:sp>
        <p:nvSpPr>
          <p:cNvPr id="14" name="TextBox 13"/>
          <p:cNvSpPr txBox="1"/>
          <p:nvPr/>
        </p:nvSpPr>
        <p:spPr>
          <a:xfrm>
            <a:off x="419448" y="5640540"/>
            <a:ext cx="11353105" cy="65168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353" dirty="0" err="1">
                <a:solidFill>
                  <a:srgbClr val="70ACBB"/>
                </a:solidFill>
              </a:rPr>
              <a:t>Código</a:t>
            </a:r>
            <a:r>
              <a:rPr lang="en-US" sz="2353" dirty="0">
                <a:solidFill>
                  <a:srgbClr val="70ACBB"/>
                </a:solidFill>
              </a:rPr>
              <a:t> </a:t>
            </a:r>
            <a:r>
              <a:rPr lang="en-US" sz="2353" dirty="0" err="1">
                <a:solidFill>
                  <a:srgbClr val="70ACBB"/>
                </a:solidFill>
              </a:rPr>
              <a:t>común</a:t>
            </a:r>
            <a:r>
              <a:rPr lang="en-US" sz="2353" dirty="0">
                <a:solidFill>
                  <a:srgbClr val="70ACBB"/>
                </a:solidFill>
              </a:rPr>
              <a:t> </a:t>
            </a:r>
            <a:r>
              <a:rPr lang="en-US" sz="2353" dirty="0" err="1">
                <a:solidFill>
                  <a:srgbClr val="70ACBB"/>
                </a:solidFill>
              </a:rPr>
              <a:t>compartido</a:t>
            </a:r>
            <a:r>
              <a:rPr lang="en-US" sz="2353" dirty="0">
                <a:solidFill>
                  <a:srgbClr val="70ACBB"/>
                </a:solidFill>
              </a:rPr>
              <a:t> </a:t>
            </a:r>
            <a:r>
              <a:rPr lang="en-US" sz="2353" dirty="0">
                <a:solidFill>
                  <a:srgbClr val="6FBD23"/>
                </a:solidFill>
              </a:rPr>
              <a:t>•</a:t>
            </a:r>
            <a:r>
              <a:rPr lang="en-US" sz="2353" dirty="0">
                <a:solidFill>
                  <a:srgbClr val="16ACEE"/>
                </a:solidFill>
              </a:rPr>
              <a:t>  </a:t>
            </a:r>
            <a:r>
              <a:rPr lang="en-US" sz="2353" dirty="0" err="1">
                <a:solidFill>
                  <a:srgbClr val="70ACBB"/>
                </a:solidFill>
              </a:rPr>
              <a:t>Acceso</a:t>
            </a:r>
            <a:r>
              <a:rPr lang="en-US" sz="2353" dirty="0">
                <a:solidFill>
                  <a:srgbClr val="70ACBB"/>
                </a:solidFill>
              </a:rPr>
              <a:t> 100% a APIs </a:t>
            </a:r>
            <a:r>
              <a:rPr lang="en-US" sz="2353" dirty="0" err="1">
                <a:solidFill>
                  <a:srgbClr val="70ACBB"/>
                </a:solidFill>
              </a:rPr>
              <a:t>nativas</a:t>
            </a:r>
            <a:r>
              <a:rPr lang="en-US" sz="2353" dirty="0">
                <a:solidFill>
                  <a:srgbClr val="70ACBB"/>
                </a:solidFill>
              </a:rPr>
              <a:t> </a:t>
            </a:r>
            <a:r>
              <a:rPr lang="en-US" sz="2353" dirty="0">
                <a:solidFill>
                  <a:srgbClr val="6FBD23"/>
                </a:solidFill>
              </a:rPr>
              <a:t>•</a:t>
            </a:r>
            <a:r>
              <a:rPr lang="en-US" sz="2353" dirty="0">
                <a:solidFill>
                  <a:srgbClr val="16ACEE"/>
                </a:solidFill>
              </a:rPr>
              <a:t>  </a:t>
            </a:r>
            <a:r>
              <a:rPr lang="en-US" sz="2353" dirty="0">
                <a:solidFill>
                  <a:srgbClr val="70ACBB"/>
                </a:solidFill>
              </a:rPr>
              <a:t>Alto </a:t>
            </a:r>
            <a:r>
              <a:rPr lang="en-US" sz="2353" dirty="0" err="1">
                <a:solidFill>
                  <a:srgbClr val="70ACBB"/>
                </a:solidFill>
              </a:rPr>
              <a:t>rendimiento</a:t>
            </a:r>
            <a:endParaRPr lang="en-US" sz="2353" dirty="0">
              <a:solidFill>
                <a:srgbClr val="70ACBB"/>
              </a:solidFill>
            </a:endParaRPr>
          </a:p>
        </p:txBody>
      </p:sp>
      <p:grpSp>
        <p:nvGrpSpPr>
          <p:cNvPr id="11" name="Group 10"/>
          <p:cNvGrpSpPr/>
          <p:nvPr/>
        </p:nvGrpSpPr>
        <p:grpSpPr>
          <a:xfrm>
            <a:off x="1160903" y="1508522"/>
            <a:ext cx="9880632" cy="4069416"/>
            <a:chOff x="1195142" y="1537995"/>
            <a:chExt cx="10080188" cy="4151605"/>
          </a:xfrm>
        </p:grpSpPr>
        <p:sp>
          <p:nvSpPr>
            <p:cNvPr id="18" name="Rectangle 17"/>
            <p:cNvSpPr/>
            <p:nvPr/>
          </p:nvSpPr>
          <p:spPr bwMode="auto">
            <a:xfrm>
              <a:off x="1195142" y="2301954"/>
              <a:ext cx="2160116" cy="489101"/>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1195142" y="2818228"/>
              <a:ext cx="6535737" cy="110470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1208990" y="2274286"/>
              <a:ext cx="2146268" cy="54159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iOS C# UI</a:t>
              </a:r>
            </a:p>
          </p:txBody>
        </p:sp>
        <p:sp>
          <p:nvSpPr>
            <p:cNvPr id="37" name="Rectangle 36"/>
            <p:cNvSpPr/>
            <p:nvPr/>
          </p:nvSpPr>
          <p:spPr bwMode="auto">
            <a:xfrm>
              <a:off x="3382952" y="2301954"/>
              <a:ext cx="2160116" cy="489101"/>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5570763" y="2301954"/>
              <a:ext cx="2160116" cy="489101"/>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42" name="TextBox 41"/>
            <p:cNvSpPr txBox="1"/>
            <p:nvPr/>
          </p:nvSpPr>
          <p:spPr>
            <a:xfrm>
              <a:off x="5584611" y="2274286"/>
              <a:ext cx="2146268" cy="54159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Windows C# UI</a:t>
              </a:r>
            </a:p>
          </p:txBody>
        </p:sp>
        <p:sp>
          <p:nvSpPr>
            <p:cNvPr id="43" name="TextBox 42"/>
            <p:cNvSpPr txBox="1"/>
            <p:nvPr/>
          </p:nvSpPr>
          <p:spPr>
            <a:xfrm>
              <a:off x="3396801" y="2274286"/>
              <a:ext cx="2146268" cy="54159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Android C# UI</a:t>
              </a:r>
            </a:p>
          </p:txBody>
        </p:sp>
        <p:sp>
          <p:nvSpPr>
            <p:cNvPr id="19" name="TextBox 18"/>
            <p:cNvSpPr txBox="1"/>
            <p:nvPr/>
          </p:nvSpPr>
          <p:spPr>
            <a:xfrm>
              <a:off x="1208990" y="2894802"/>
              <a:ext cx="6521889" cy="91097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920" dirty="0">
                  <a:solidFill>
                    <a:srgbClr val="FFFFFF"/>
                  </a:solidFill>
                </a:rPr>
                <a:t>Shared C# Mobile</a:t>
              </a:r>
            </a:p>
          </p:txBody>
        </p:sp>
        <p:sp>
          <p:nvSpPr>
            <p:cNvPr id="20" name="Left Brace 19"/>
            <p:cNvSpPr/>
            <p:nvPr/>
          </p:nvSpPr>
          <p:spPr>
            <a:xfrm rot="5400000">
              <a:off x="6117741" y="547839"/>
              <a:ext cx="239493" cy="1004403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213"/>
              <a:endParaRPr lang="en-US" sz="1766">
                <a:ln w="38100" cmpd="sng">
                  <a:solidFill>
                    <a:srgbClr val="000000"/>
                  </a:solidFill>
                  <a:prstDash val="dash"/>
                </a:ln>
                <a:solidFill>
                  <a:srgbClr val="404040"/>
                </a:solidFill>
              </a:endParaRPr>
            </a:p>
          </p:txBody>
        </p:sp>
        <p:grpSp>
          <p:nvGrpSpPr>
            <p:cNvPr id="31" name="Group 30"/>
            <p:cNvGrpSpPr/>
            <p:nvPr/>
          </p:nvGrpSpPr>
          <p:grpSpPr>
            <a:xfrm>
              <a:off x="1969228" y="1554924"/>
              <a:ext cx="625793" cy="625793"/>
              <a:chOff x="2057400" y="2725790"/>
              <a:chExt cx="1028700" cy="1028700"/>
            </a:xfrm>
          </p:grpSpPr>
          <p:sp>
            <p:nvSpPr>
              <p:cNvPr id="45" name="Oval 44"/>
              <p:cNvSpPr/>
              <p:nvPr/>
            </p:nvSpPr>
            <p:spPr bwMode="auto">
              <a:xfrm>
                <a:off x="2057400" y="272579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4156896" y="1554924"/>
              <a:ext cx="625793" cy="625793"/>
              <a:chOff x="3810000" y="3144890"/>
              <a:chExt cx="1028700" cy="1028700"/>
            </a:xfrm>
          </p:grpSpPr>
          <p:sp>
            <p:nvSpPr>
              <p:cNvPr id="41" name="Oval 40"/>
              <p:cNvSpPr/>
              <p:nvPr/>
            </p:nvSpPr>
            <p:spPr bwMode="auto">
              <a:xfrm>
                <a:off x="3810000" y="314489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6343881" y="1554924"/>
              <a:ext cx="625793" cy="625793"/>
              <a:chOff x="6083300" y="3144890"/>
              <a:chExt cx="1028700" cy="1028700"/>
            </a:xfrm>
          </p:grpSpPr>
          <p:sp>
            <p:nvSpPr>
              <p:cNvPr id="36" name="Oval 35"/>
              <p:cNvSpPr/>
              <p:nvPr/>
            </p:nvSpPr>
            <p:spPr bwMode="auto">
              <a:xfrm>
                <a:off x="6083300" y="314489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28" name="Rectangle 27"/>
            <p:cNvSpPr/>
            <p:nvPr/>
          </p:nvSpPr>
          <p:spPr bwMode="auto">
            <a:xfrm>
              <a:off x="7761222" y="2818228"/>
              <a:ext cx="3514108" cy="1106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TextBox 28"/>
            <p:cNvSpPr txBox="1"/>
            <p:nvPr/>
          </p:nvSpPr>
          <p:spPr>
            <a:xfrm>
              <a:off x="7764750" y="2894802"/>
              <a:ext cx="3507052" cy="91097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920" dirty="0">
                  <a:solidFill>
                    <a:srgbClr val="FFFFFF"/>
                  </a:solidFill>
                </a:rPr>
                <a:t>C# Server</a:t>
              </a:r>
            </a:p>
          </p:txBody>
        </p:sp>
        <p:grpSp>
          <p:nvGrpSpPr>
            <p:cNvPr id="39" name="Group 38"/>
            <p:cNvGrpSpPr/>
            <p:nvPr/>
          </p:nvGrpSpPr>
          <p:grpSpPr>
            <a:xfrm>
              <a:off x="8309005" y="1554924"/>
              <a:ext cx="625793" cy="625793"/>
              <a:chOff x="6083300" y="3144890"/>
              <a:chExt cx="1028700" cy="1028700"/>
            </a:xfrm>
          </p:grpSpPr>
          <p:sp>
            <p:nvSpPr>
              <p:cNvPr id="47" name="Oval 46"/>
              <p:cNvSpPr/>
              <p:nvPr/>
            </p:nvSpPr>
            <p:spPr bwMode="auto">
              <a:xfrm>
                <a:off x="6083300" y="3144890"/>
                <a:ext cx="1028700" cy="1028700"/>
              </a:xfrm>
              <a:prstGeom prst="ellipse">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30" name="Rectangle 29"/>
            <p:cNvSpPr/>
            <p:nvPr/>
          </p:nvSpPr>
          <p:spPr bwMode="auto">
            <a:xfrm>
              <a:off x="7762932" y="2302147"/>
              <a:ext cx="1705758" cy="491783"/>
            </a:xfrm>
            <a:prstGeom prst="rect">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55" name="Rectangle 54"/>
            <p:cNvSpPr/>
            <p:nvPr/>
          </p:nvSpPr>
          <p:spPr bwMode="auto">
            <a:xfrm>
              <a:off x="9489856" y="2299329"/>
              <a:ext cx="1785083" cy="491783"/>
            </a:xfrm>
            <a:prstGeom prst="rect">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57" name="TextBox 56"/>
            <p:cNvSpPr txBox="1"/>
            <p:nvPr/>
          </p:nvSpPr>
          <p:spPr>
            <a:xfrm>
              <a:off x="9504648" y="2215218"/>
              <a:ext cx="1769552" cy="664592"/>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175" dirty="0">
                  <a:solidFill>
                    <a:srgbClr val="FFFFFF"/>
                  </a:solidFill>
                </a:rPr>
                <a:t>Linux/Mono</a:t>
              </a:r>
            </a:p>
            <a:p>
              <a:pPr algn="ctr" defTabSz="913949" fontAlgn="base">
                <a:spcBef>
                  <a:spcPct val="0"/>
                </a:spcBef>
                <a:spcAft>
                  <a:spcPct val="0"/>
                </a:spcAft>
              </a:pPr>
              <a:r>
                <a:rPr lang="en-US" sz="1175" dirty="0" err="1">
                  <a:solidFill>
                    <a:srgbClr val="FFFFFF"/>
                  </a:solidFill>
                </a:rPr>
                <a:t>CoreCLR</a:t>
              </a:r>
              <a:endParaRPr lang="en-US" sz="1175" dirty="0">
                <a:solidFill>
                  <a:srgbClr val="FFFFFF"/>
                </a:solidFill>
              </a:endParaRPr>
            </a:p>
          </p:txBody>
        </p:sp>
        <p:grpSp>
          <p:nvGrpSpPr>
            <p:cNvPr id="8" name="Group 7"/>
            <p:cNvGrpSpPr/>
            <p:nvPr/>
          </p:nvGrpSpPr>
          <p:grpSpPr>
            <a:xfrm>
              <a:off x="10112428" y="1537995"/>
              <a:ext cx="625793" cy="625793"/>
              <a:chOff x="10112428" y="1537995"/>
              <a:chExt cx="625793" cy="625793"/>
            </a:xfrm>
          </p:grpSpPr>
          <p:sp>
            <p:nvSpPr>
              <p:cNvPr id="52" name="Oval 51"/>
              <p:cNvSpPr/>
              <p:nvPr/>
            </p:nvSpPr>
            <p:spPr bwMode="auto">
              <a:xfrm>
                <a:off x="10112428" y="1537995"/>
                <a:ext cx="625793" cy="625793"/>
              </a:xfrm>
              <a:prstGeom prst="ellipse">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8" name="Picture 57" descr="Linux_logo.pdf"/>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239177" y="1631971"/>
                <a:ext cx="372529" cy="412443"/>
              </a:xfrm>
              <a:prstGeom prst="rect">
                <a:avLst/>
              </a:prstGeom>
            </p:spPr>
          </p:pic>
        </p:grpSp>
        <p:sp>
          <p:nvSpPr>
            <p:cNvPr id="60" name="TextBox 59"/>
            <p:cNvSpPr txBox="1"/>
            <p:nvPr/>
          </p:nvSpPr>
          <p:spPr>
            <a:xfrm>
              <a:off x="7777067" y="2274477"/>
              <a:ext cx="1690917" cy="54159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567" dirty="0">
                  <a:solidFill>
                    <a:srgbClr val="FFFFFF"/>
                  </a:solidFill>
                </a:rPr>
                <a:t>Azure</a:t>
              </a:r>
            </a:p>
          </p:txBody>
        </p:sp>
      </p:grpSp>
      <p:sp>
        <p:nvSpPr>
          <p:cNvPr id="50" name="TextBox 49"/>
          <p:cNvSpPr txBox="1"/>
          <p:nvPr/>
        </p:nvSpPr>
        <p:spPr>
          <a:xfrm>
            <a:off x="1174477" y="3988305"/>
            <a:ext cx="9867056" cy="89294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920" dirty="0">
                <a:solidFill>
                  <a:srgbClr val="FFFFFF"/>
                </a:solidFill>
              </a:rPr>
              <a:t>Shared C# Client/Server</a:t>
            </a:r>
          </a:p>
        </p:txBody>
      </p:sp>
    </p:spTree>
    <p:extLst>
      <p:ext uri="{BB962C8B-B14F-4D97-AF65-F5344CB8AC3E}">
        <p14:creationId xmlns:p14="http://schemas.microsoft.com/office/powerpoint/2010/main" val="250015955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65" y="1962361"/>
            <a:ext cx="12190271" cy="2504328"/>
          </a:xfrm>
          <a:prstGeom prst="rect">
            <a:avLst/>
          </a:prstGeom>
          <a:noFill/>
        </p:spPr>
        <p:txBody>
          <a:bodyPr wrap="square" rtlCol="0">
            <a:spAutoFit/>
          </a:bodyPr>
          <a:lstStyle/>
          <a:p>
            <a:pPr algn="ctr"/>
            <a:r>
              <a:rPr lang="en-US" sz="7842" dirty="0">
                <a:latin typeface="Segoe UI" charset="0"/>
                <a:ea typeface="Segoe UI" charset="0"/>
                <a:cs typeface="Segoe UI" charset="0"/>
              </a:rPr>
              <a:t>Xamarin </a:t>
            </a:r>
            <a:r>
              <a:rPr lang="en-US" sz="7842" dirty="0" err="1">
                <a:latin typeface="Segoe UI" charset="0"/>
                <a:ea typeface="Segoe UI" charset="0"/>
                <a:cs typeface="Segoe UI" charset="0"/>
              </a:rPr>
              <a:t>ahora</a:t>
            </a:r>
            <a:r>
              <a:rPr lang="en-US" sz="7842" dirty="0">
                <a:latin typeface="Segoe UI" charset="0"/>
                <a:ea typeface="Segoe UI" charset="0"/>
                <a:cs typeface="Segoe UI" charset="0"/>
              </a:rPr>
              <a:t> </a:t>
            </a:r>
            <a:r>
              <a:rPr lang="en-US" sz="7842" b="1" dirty="0">
                <a:latin typeface="Segoe UI" charset="0"/>
                <a:ea typeface="Segoe UI" charset="0"/>
                <a:cs typeface="Segoe UI" charset="0"/>
              </a:rPr>
              <a:t>gratis</a:t>
            </a:r>
            <a:r>
              <a:rPr lang="en-US" sz="7842" dirty="0">
                <a:latin typeface="Segoe UI" charset="0"/>
                <a:ea typeface="Segoe UI" charset="0"/>
                <a:cs typeface="Segoe UI" charset="0"/>
              </a:rPr>
              <a:t> e </a:t>
            </a:r>
            <a:r>
              <a:rPr lang="en-US" sz="7842" dirty="0" err="1">
                <a:latin typeface="Segoe UI" charset="0"/>
                <a:ea typeface="Segoe UI" charset="0"/>
                <a:cs typeface="Segoe UI" charset="0"/>
              </a:rPr>
              <a:t>incluido</a:t>
            </a:r>
            <a:r>
              <a:rPr lang="en-US" sz="7842" dirty="0">
                <a:latin typeface="Segoe UI" charset="0"/>
                <a:ea typeface="Segoe UI" charset="0"/>
                <a:cs typeface="Segoe UI" charset="0"/>
              </a:rPr>
              <a:t> </a:t>
            </a:r>
            <a:r>
              <a:rPr lang="en-US" sz="7842" dirty="0" err="1">
                <a:latin typeface="Segoe UI" charset="0"/>
                <a:ea typeface="Segoe UI" charset="0"/>
                <a:cs typeface="Segoe UI" charset="0"/>
              </a:rPr>
              <a:t>en</a:t>
            </a:r>
            <a:r>
              <a:rPr lang="en-US" sz="7842" dirty="0">
                <a:latin typeface="Segoe UI" charset="0"/>
                <a:ea typeface="Segoe UI" charset="0"/>
                <a:cs typeface="Segoe UI" charset="0"/>
              </a:rPr>
              <a:t> Visual Studio</a:t>
            </a:r>
          </a:p>
        </p:txBody>
      </p:sp>
    </p:spTree>
    <p:extLst>
      <p:ext uri="{BB962C8B-B14F-4D97-AF65-F5344CB8AC3E}">
        <p14:creationId xmlns:p14="http://schemas.microsoft.com/office/powerpoint/2010/main" val="170690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1926" y="589608"/>
            <a:ext cx="10971244" cy="1142838"/>
          </a:xfrm>
        </p:spPr>
        <p:txBody>
          <a:bodyPr/>
          <a:lstStyle/>
          <a:p>
            <a:r>
              <a:rPr lang="en-US" sz="5866" dirty="0" err="1"/>
              <a:t>Rendimiento</a:t>
            </a:r>
            <a:r>
              <a:rPr lang="en-US" sz="5866" dirty="0"/>
              <a:t> </a:t>
            </a:r>
            <a:r>
              <a:rPr lang="en-US" sz="5866" dirty="0" err="1"/>
              <a:t>nativo</a:t>
            </a:r>
            <a:endParaRPr lang="en-US" sz="5866" dirty="0"/>
          </a:p>
        </p:txBody>
      </p:sp>
      <p:sp>
        <p:nvSpPr>
          <p:cNvPr id="3" name="Text Placeholder 2"/>
          <p:cNvSpPr>
            <a:spLocks noGrp="1"/>
          </p:cNvSpPr>
          <p:nvPr>
            <p:ph type="body" sz="quarter" idx="10"/>
          </p:nvPr>
        </p:nvSpPr>
        <p:spPr>
          <a:xfrm>
            <a:off x="643525" y="4577318"/>
            <a:ext cx="5377785" cy="1416542"/>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latin typeface="+mj-lt"/>
                <a:cs typeface="Segoe UI" panose="020B0502040204020203" pitchFamily="34" charset="0"/>
              </a:rPr>
              <a:t> </a:t>
            </a:r>
            <a:r>
              <a:rPr lang="en-US" sz="2353" dirty="0" err="1">
                <a:latin typeface="+mj-lt"/>
                <a:cs typeface="Segoe UI" panose="020B0502040204020203" pitchFamily="34" charset="0"/>
              </a:rPr>
              <a:t>usa</a:t>
            </a:r>
            <a:r>
              <a:rPr lang="en-US" sz="2353" dirty="0">
                <a:latin typeface="+mj-lt"/>
                <a:cs typeface="Segoe UI" panose="020B0502040204020203" pitchFamily="34" charset="0"/>
              </a:rPr>
              <a:t> la </a:t>
            </a:r>
            <a:r>
              <a:rPr lang="en-US" sz="2353" dirty="0" err="1">
                <a:latin typeface="+mj-lt"/>
                <a:cs typeface="Segoe UI" panose="020B0502040204020203" pitchFamily="34" charset="0"/>
              </a:rPr>
              <a:t>compilación</a:t>
            </a:r>
            <a:r>
              <a:rPr lang="en-US" sz="2353" dirty="0">
                <a:latin typeface="+mj-lt"/>
                <a:cs typeface="Segoe UI" panose="020B0502040204020203" pitchFamily="34" charset="0"/>
              </a:rPr>
              <a:t> Ahead Of Time (AOT) para </a:t>
            </a:r>
            <a:r>
              <a:rPr lang="en-US" sz="2353" dirty="0" err="1">
                <a:latin typeface="+mj-lt"/>
                <a:cs typeface="Segoe UI" panose="020B0502040204020203" pitchFamily="34" charset="0"/>
              </a:rPr>
              <a:t>crear</a:t>
            </a:r>
            <a:r>
              <a:rPr lang="en-US" sz="2353" dirty="0">
                <a:latin typeface="+mj-lt"/>
                <a:cs typeface="Segoe UI" panose="020B0502040204020203" pitchFamily="34" charset="0"/>
              </a:rPr>
              <a:t> un </a:t>
            </a:r>
            <a:r>
              <a:rPr lang="en-US" sz="2353" dirty="0" err="1">
                <a:latin typeface="+mj-lt"/>
                <a:cs typeface="Segoe UI" panose="020B0502040204020203" pitchFamily="34" charset="0"/>
              </a:rPr>
              <a:t>binario</a:t>
            </a:r>
            <a:r>
              <a:rPr lang="en-US" sz="2353" dirty="0">
                <a:latin typeface="+mj-lt"/>
                <a:cs typeface="Segoe UI" panose="020B0502040204020203" pitchFamily="34" charset="0"/>
              </a:rPr>
              <a:t> ARM para la Apple’s App Store.</a:t>
            </a:r>
          </a:p>
        </p:txBody>
      </p:sp>
      <p:sp>
        <p:nvSpPr>
          <p:cNvPr id="4" name="Text Placeholder 3"/>
          <p:cNvSpPr>
            <a:spLocks noGrp="1"/>
          </p:cNvSpPr>
          <p:nvPr>
            <p:ph type="body" sz="quarter" idx="11"/>
          </p:nvPr>
        </p:nvSpPr>
        <p:spPr>
          <a:xfrm>
            <a:off x="6245385" y="4577317"/>
            <a:ext cx="5377785" cy="1416542"/>
          </a:xfrm>
        </p:spPr>
        <p:txBody>
          <a:bodyPr/>
          <a:lstStyle/>
          <a:p>
            <a:pPr marL="225615" lvl="1" defTabSz="447933">
              <a:lnSpc>
                <a:spcPct val="110000"/>
              </a:lnSpc>
              <a:defRPr/>
            </a:pPr>
            <a:r>
              <a:rPr lang="en-US" sz="2353" dirty="0" err="1">
                <a:solidFill>
                  <a:srgbClr val="66B11F"/>
                </a:solidFill>
                <a:cs typeface="Segoe UI" panose="020B0502040204020203" pitchFamily="34" charset="0"/>
              </a:rPr>
              <a:t>Xamarin.Android</a:t>
            </a:r>
            <a:r>
              <a:rPr lang="en-US" sz="2353" dirty="0">
                <a:latin typeface="+mj-lt"/>
                <a:cs typeface="Segoe UI" panose="020B0502040204020203" pitchFamily="34" charset="0"/>
              </a:rPr>
              <a:t> </a:t>
            </a:r>
            <a:r>
              <a:rPr lang="en-US" sz="2353" dirty="0" err="1">
                <a:latin typeface="+mj-lt"/>
                <a:cs typeface="Segoe UI" panose="020B0502040204020203" pitchFamily="34" charset="0"/>
              </a:rPr>
              <a:t>toma</a:t>
            </a:r>
            <a:r>
              <a:rPr lang="en-US" sz="2353" dirty="0">
                <a:latin typeface="+mj-lt"/>
                <a:cs typeface="Segoe UI" panose="020B0502040204020203" pitchFamily="34" charset="0"/>
              </a:rPr>
              <a:t> </a:t>
            </a:r>
            <a:r>
              <a:rPr lang="en-US" sz="2353" dirty="0" err="1">
                <a:latin typeface="+mj-lt"/>
                <a:cs typeface="Segoe UI" panose="020B0502040204020203" pitchFamily="34" charset="0"/>
              </a:rPr>
              <a:t>ventaja</a:t>
            </a:r>
            <a:r>
              <a:rPr lang="en-US" sz="2353" dirty="0">
                <a:latin typeface="+mj-lt"/>
                <a:cs typeface="Segoe UI" panose="020B0502040204020203" pitchFamily="34" charset="0"/>
              </a:rPr>
              <a:t> de  la </a:t>
            </a:r>
            <a:r>
              <a:rPr lang="en-US" sz="2353" dirty="0" err="1">
                <a:latin typeface="+mj-lt"/>
                <a:cs typeface="Segoe UI" panose="020B0502040204020203" pitchFamily="34" charset="0"/>
              </a:rPr>
              <a:t>compilación</a:t>
            </a:r>
            <a:r>
              <a:rPr lang="en-US" sz="2353" dirty="0">
                <a:latin typeface="+mj-lt"/>
                <a:cs typeface="Segoe UI" panose="020B0502040204020203" pitchFamily="34" charset="0"/>
              </a:rPr>
              <a:t> Just In Time (JIT) </a:t>
            </a:r>
            <a:r>
              <a:rPr lang="en-US" sz="2353" dirty="0" err="1">
                <a:latin typeface="+mj-lt"/>
                <a:cs typeface="Segoe UI" panose="020B0502040204020203" pitchFamily="34" charset="0"/>
              </a:rPr>
              <a:t>en</a:t>
            </a:r>
            <a:r>
              <a:rPr lang="en-US" sz="2353" dirty="0">
                <a:latin typeface="+mj-lt"/>
                <a:cs typeface="Segoe UI" panose="020B0502040204020203" pitchFamily="34" charset="0"/>
              </a:rPr>
              <a:t> </a:t>
            </a:r>
            <a:r>
              <a:rPr lang="en-US" sz="2353" dirty="0" err="1">
                <a:latin typeface="+mj-lt"/>
                <a:cs typeface="Segoe UI" panose="020B0502040204020203" pitchFamily="34" charset="0"/>
              </a:rPr>
              <a:t>dispositivos</a:t>
            </a:r>
            <a:r>
              <a:rPr lang="en-US" sz="2353" dirty="0">
                <a:latin typeface="+mj-lt"/>
                <a:cs typeface="Segoe UI" panose="020B0502040204020203" pitchFamily="34" charset="0"/>
              </a:rPr>
              <a:t> Android.</a:t>
            </a:r>
          </a:p>
        </p:txBody>
      </p:sp>
      <p:grpSp>
        <p:nvGrpSpPr>
          <p:cNvPr id="6" name="Group 5"/>
          <p:cNvGrpSpPr/>
          <p:nvPr/>
        </p:nvGrpSpPr>
        <p:grpSpPr>
          <a:xfrm>
            <a:off x="782011" y="1868260"/>
            <a:ext cx="10602962" cy="2573243"/>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319667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a:xfrm>
            <a:off x="496602" y="50772"/>
            <a:ext cx="10971244" cy="1142838"/>
          </a:xfrm>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3"/>
          <a:stretch>
            <a:fillRect/>
          </a:stretch>
        </p:blipFill>
        <p:spPr>
          <a:xfrm>
            <a:off x="865" y="1193610"/>
            <a:ext cx="12190271" cy="6215057"/>
          </a:xfrm>
          <a:prstGeom prst="rect">
            <a:avLst/>
          </a:prstGeom>
        </p:spPr>
      </p:pic>
    </p:spTree>
    <p:extLst>
      <p:ext uri="{BB962C8B-B14F-4D97-AF65-F5344CB8AC3E}">
        <p14:creationId xmlns:p14="http://schemas.microsoft.com/office/powerpoint/2010/main" val="107328759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5334" y="275086"/>
            <a:ext cx="10971244" cy="1142838"/>
          </a:xfrm>
        </p:spPr>
        <p:txBody>
          <a:bodyPr/>
          <a:lstStyle/>
          <a:p>
            <a:r>
              <a:rPr lang="en-US" dirty="0"/>
              <a:t>Open Source</a:t>
            </a:r>
          </a:p>
        </p:txBody>
      </p:sp>
      <p:sp>
        <p:nvSpPr>
          <p:cNvPr id="4" name="TextBox 3"/>
          <p:cNvSpPr txBox="1"/>
          <p:nvPr/>
        </p:nvSpPr>
        <p:spPr>
          <a:xfrm>
            <a:off x="415334" y="1557449"/>
            <a:ext cx="8596681" cy="5014691"/>
          </a:xfrm>
          <a:prstGeom prst="rect">
            <a:avLst/>
          </a:prstGeom>
          <a:noFill/>
        </p:spPr>
        <p:txBody>
          <a:bodyPr wrap="square" rtlCol="0">
            <a:spAutoFit/>
          </a:bodyPr>
          <a:lstStyle/>
          <a:p>
            <a:pPr marL="342842" indent="-342842">
              <a:buFont typeface="Arial" charset="0"/>
              <a:buChar char="•"/>
            </a:pPr>
            <a:r>
              <a:rPr lang="en-US" sz="4000" dirty="0" err="1">
                <a:latin typeface="Segoe UI" charset="0"/>
                <a:ea typeface="Segoe UI" charset="0"/>
                <a:cs typeface="Segoe UI" charset="0"/>
              </a:rPr>
              <a:t>Xamarin.iOS</a:t>
            </a:r>
            <a:endParaRPr lang="en-US" sz="4000" dirty="0">
              <a:latin typeface="Segoe UI" charset="0"/>
              <a:ea typeface="Segoe UI" charset="0"/>
              <a:cs typeface="Segoe UI" charset="0"/>
            </a:endParaRPr>
          </a:p>
          <a:p>
            <a:pPr marL="342842" indent="-342842">
              <a:buFont typeface="Arial" charset="0"/>
              <a:buChar char="•"/>
            </a:pPr>
            <a:r>
              <a:rPr lang="en-US" sz="4000" dirty="0" err="1">
                <a:latin typeface="Segoe UI" charset="0"/>
                <a:ea typeface="Segoe UI" charset="0"/>
                <a:cs typeface="Segoe UI" charset="0"/>
              </a:rPr>
              <a:t>Xamarin.Mac</a:t>
            </a:r>
            <a:endParaRPr lang="en-US" sz="4000" dirty="0">
              <a:latin typeface="Segoe UI" charset="0"/>
              <a:ea typeface="Segoe UI" charset="0"/>
              <a:cs typeface="Segoe UI" charset="0"/>
            </a:endParaRPr>
          </a:p>
          <a:p>
            <a:pPr marL="342842" indent="-342842">
              <a:buFont typeface="Arial" charset="0"/>
              <a:buChar char="•"/>
            </a:pPr>
            <a:r>
              <a:rPr lang="en-US" sz="4000" dirty="0" err="1">
                <a:latin typeface="Segoe UI" charset="0"/>
                <a:ea typeface="Segoe UI" charset="0"/>
                <a:cs typeface="Segoe UI" charset="0"/>
              </a:rPr>
              <a:t>Xamarin.Android</a:t>
            </a:r>
            <a:endParaRPr lang="en-US" sz="4000" dirty="0">
              <a:latin typeface="Segoe UI" charset="0"/>
              <a:ea typeface="Segoe UI" charset="0"/>
              <a:cs typeface="Segoe UI" charset="0"/>
            </a:endParaRPr>
          </a:p>
          <a:p>
            <a:pPr marL="342842" indent="-342842">
              <a:buFont typeface="Arial" charset="0"/>
              <a:buChar char="•"/>
            </a:pPr>
            <a:r>
              <a:rPr lang="en-US" sz="4000" dirty="0">
                <a:latin typeface="Segoe UI" charset="0"/>
                <a:ea typeface="Segoe UI" charset="0"/>
                <a:cs typeface="Segoe UI" charset="0"/>
              </a:rPr>
              <a:t>Xamarin.Forms</a:t>
            </a:r>
          </a:p>
          <a:p>
            <a:pPr marL="342842" indent="-342842">
              <a:buFont typeface="Arial" charset="0"/>
              <a:buChar char="•"/>
            </a:pPr>
            <a:r>
              <a:rPr lang="en-US" sz="4000" dirty="0">
                <a:latin typeface="Segoe UI" charset="0"/>
                <a:ea typeface="Segoe UI" charset="0"/>
                <a:cs typeface="Segoe UI" charset="0"/>
              </a:rPr>
              <a:t>Bindings &amp; Plugins</a:t>
            </a:r>
          </a:p>
          <a:p>
            <a:pPr marL="342842" indent="-342842">
              <a:buFont typeface="Arial" charset="0"/>
              <a:buChar char="•"/>
            </a:pPr>
            <a:endParaRPr lang="en-US" sz="4000" dirty="0">
              <a:latin typeface="Segoe UI" charset="0"/>
              <a:ea typeface="Segoe UI" charset="0"/>
              <a:cs typeface="Segoe UI" charset="0"/>
            </a:endParaRPr>
          </a:p>
          <a:p>
            <a:pPr marL="342842" indent="-342842">
              <a:buFont typeface="Arial" charset="0"/>
              <a:buChar char="•"/>
            </a:pPr>
            <a:r>
              <a:rPr lang="en-US" sz="4000" dirty="0" err="1">
                <a:latin typeface="Segoe UI" charset="0"/>
                <a:ea typeface="Segoe UI" charset="0"/>
                <a:cs typeface="Segoe UI" charset="0"/>
              </a:rPr>
              <a:t>Cómo</a:t>
            </a:r>
            <a:r>
              <a:rPr lang="en-US" sz="4000" dirty="0">
                <a:latin typeface="Segoe UI" charset="0"/>
                <a:ea typeface="Segoe UI" charset="0"/>
                <a:cs typeface="Segoe UI" charset="0"/>
              </a:rPr>
              <a:t> </a:t>
            </a:r>
            <a:r>
              <a:rPr lang="en-US" sz="4000" dirty="0" err="1">
                <a:latin typeface="Segoe UI" charset="0"/>
                <a:ea typeface="Segoe UI" charset="0"/>
                <a:cs typeface="Segoe UI" charset="0"/>
              </a:rPr>
              <a:t>arrancar</a:t>
            </a:r>
            <a:endParaRPr lang="en-US" sz="4000" dirty="0">
              <a:latin typeface="Segoe UI" charset="0"/>
              <a:ea typeface="Segoe UI" charset="0"/>
              <a:cs typeface="Segoe UI" charset="0"/>
            </a:endParaRPr>
          </a:p>
          <a:p>
            <a:pPr marL="342842" indent="-342842">
              <a:buFont typeface="Arial" charset="0"/>
              <a:buChar char="•"/>
            </a:pPr>
            <a:r>
              <a:rPr lang="en-US" sz="4000" dirty="0" err="1">
                <a:latin typeface="Segoe UI" charset="0"/>
                <a:ea typeface="Segoe UI" charset="0"/>
                <a:cs typeface="Segoe UI" charset="0"/>
              </a:rPr>
              <a:t>Guías</a:t>
            </a:r>
            <a:r>
              <a:rPr lang="en-US" sz="4000" dirty="0">
                <a:latin typeface="Segoe UI" charset="0"/>
                <a:ea typeface="Segoe UI" charset="0"/>
                <a:cs typeface="Segoe UI" charset="0"/>
              </a:rPr>
              <a:t> de </a:t>
            </a:r>
            <a:r>
              <a:rPr lang="en-US" sz="4000" dirty="0" err="1">
                <a:latin typeface="Segoe UI" charset="0"/>
                <a:ea typeface="Segoe UI" charset="0"/>
                <a:cs typeface="Segoe UI" charset="0"/>
              </a:rPr>
              <a:t>contribución</a:t>
            </a:r>
            <a:endParaRPr lang="en-US" sz="4000" dirty="0">
              <a:latin typeface="Segoe UI" charset="0"/>
              <a:ea typeface="Segoe UI" charset="0"/>
              <a:cs typeface="Segoe UI" charset="0"/>
            </a:endParaRPr>
          </a:p>
        </p:txBody>
      </p:sp>
      <p:pic>
        <p:nvPicPr>
          <p:cNvPr id="5" name="Picture 4"/>
          <p:cNvPicPr>
            <a:picLocks noChangeAspect="1"/>
          </p:cNvPicPr>
          <p:nvPr/>
        </p:nvPicPr>
        <p:blipFill>
          <a:blip r:embed="rId2"/>
          <a:stretch>
            <a:fillRect/>
          </a:stretch>
        </p:blipFill>
        <p:spPr>
          <a:xfrm>
            <a:off x="6583009" y="487"/>
            <a:ext cx="13193260" cy="6857027"/>
          </a:xfrm>
          <a:prstGeom prst="rect">
            <a:avLst/>
          </a:prstGeom>
        </p:spPr>
      </p:pic>
    </p:spTree>
    <p:extLst>
      <p:ext uri="{BB962C8B-B14F-4D97-AF65-F5344CB8AC3E}">
        <p14:creationId xmlns:p14="http://schemas.microsoft.com/office/powerpoint/2010/main" val="102765475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3-eu-west-1.amazonaws.com/tlife-cdn/wp-content/uploads/2016/04/08121937/meme-julio-iglesias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5" y="488"/>
            <a:ext cx="12190271" cy="7510076"/>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p:cNvSpPr>
            <a:spLocks noGrp="1"/>
          </p:cNvSpPr>
          <p:nvPr>
            <p:ph type="title"/>
          </p:nvPr>
        </p:nvSpPr>
        <p:spPr>
          <a:xfrm>
            <a:off x="316506" y="399545"/>
            <a:ext cx="3472050" cy="1142838"/>
          </a:xfrm>
        </p:spPr>
        <p:txBody>
          <a:bodyPr/>
          <a:lstStyle/>
          <a:p>
            <a:r>
              <a:rPr lang="en-US" sz="6399" dirty="0"/>
              <a:t>C# </a:t>
            </a:r>
            <a:r>
              <a:rPr lang="en-US" sz="6399" dirty="0" err="1"/>
              <a:t>mola</a:t>
            </a:r>
            <a:endParaRPr lang="en-US" sz="6399" dirty="0"/>
          </a:p>
        </p:txBody>
      </p:sp>
      <p:sp>
        <p:nvSpPr>
          <p:cNvPr id="12" name="Title 1"/>
          <p:cNvSpPr txBox="1">
            <a:spLocks/>
          </p:cNvSpPr>
          <p:nvPr/>
        </p:nvSpPr>
        <p:spPr>
          <a:xfrm>
            <a:off x="8519542" y="3802661"/>
            <a:ext cx="3472050" cy="1705216"/>
          </a:xfrm>
          <a:prstGeom prst="rect">
            <a:avLst/>
          </a:prstGeom>
        </p:spPr>
        <p:txBody>
          <a:bodyPr vert="horz" lIns="121903" tIns="60952" rIns="121903" bIns="60952"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r>
              <a:rPr lang="en-US" sz="6399" b="1" dirty="0"/>
              <a:t>Y lo </a:t>
            </a:r>
            <a:r>
              <a:rPr lang="en-US" sz="6399" b="1" dirty="0" err="1"/>
              <a:t>sabes</a:t>
            </a:r>
            <a:r>
              <a:rPr lang="en-US" sz="6399" b="1" dirty="0"/>
              <a:t>!</a:t>
            </a:r>
          </a:p>
        </p:txBody>
      </p:sp>
    </p:spTree>
    <p:extLst>
      <p:ext uri="{BB962C8B-B14F-4D97-AF65-F5344CB8AC3E}">
        <p14:creationId xmlns:p14="http://schemas.microsoft.com/office/powerpoint/2010/main" val="14983500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378" y="170977"/>
            <a:ext cx="10971244" cy="1142838"/>
          </a:xfrm>
        </p:spPr>
        <p:txBody>
          <a:bodyPr/>
          <a:lstStyle/>
          <a:p>
            <a:r>
              <a:rPr lang="en-US" dirty="0"/>
              <a:t>C# </a:t>
            </a:r>
            <a:r>
              <a:rPr lang="en-US" dirty="0" err="1"/>
              <a:t>mola</a:t>
            </a:r>
            <a:endParaRPr lang="en-US" dirty="0"/>
          </a:p>
        </p:txBody>
      </p:sp>
      <p:pic>
        <p:nvPicPr>
          <p:cNvPr id="3"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433777" y="1351175"/>
            <a:ext cx="4531005" cy="1302148"/>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408624" y="5044128"/>
            <a:ext cx="4531005" cy="1304556"/>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33778" y="3111512"/>
            <a:ext cx="4505851" cy="1474430"/>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6418340" y="1632970"/>
            <a:ext cx="4448276" cy="738649"/>
          </a:xfrm>
          <a:prstGeom prst="rect">
            <a:avLst/>
          </a:prstGeom>
          <a:noFill/>
        </p:spPr>
        <p:txBody>
          <a:bodyPr wrap="square" lIns="182854" tIns="146284" rIns="182854" bIns="146284" rtlCol="0">
            <a:spAutoFit/>
          </a:bodyPr>
          <a:lstStyle/>
          <a:p>
            <a:pPr>
              <a:lnSpc>
                <a:spcPct val="90000"/>
              </a:lnSpc>
              <a:spcAft>
                <a:spcPts val="600"/>
              </a:spcAft>
            </a:pPr>
            <a:r>
              <a:rPr lang="en-US" sz="3200" dirty="0">
                <a:gradFill>
                  <a:gsLst>
                    <a:gs pos="2917">
                      <a:schemeClr val="tx1"/>
                    </a:gs>
                    <a:gs pos="30000">
                      <a:schemeClr val="tx1"/>
                    </a:gs>
                  </a:gsLst>
                  <a:lin ang="5400000" scaled="0"/>
                </a:gradFill>
              </a:rPr>
              <a:t>LINQ</a:t>
            </a:r>
          </a:p>
        </p:txBody>
      </p:sp>
      <p:sp>
        <p:nvSpPr>
          <p:cNvPr id="7" name="TextBox 6"/>
          <p:cNvSpPr txBox="1"/>
          <p:nvPr/>
        </p:nvSpPr>
        <p:spPr>
          <a:xfrm>
            <a:off x="6418338" y="3479445"/>
            <a:ext cx="5505915" cy="738649"/>
          </a:xfrm>
          <a:prstGeom prst="rect">
            <a:avLst/>
          </a:prstGeom>
          <a:noFill/>
        </p:spPr>
        <p:txBody>
          <a:bodyPr wrap="square" lIns="182854" tIns="146284" rIns="182854" bIns="146284" rtlCol="0">
            <a:spAutoFit/>
          </a:bodyPr>
          <a:lstStyle/>
          <a:p>
            <a:pPr>
              <a:lnSpc>
                <a:spcPct val="90000"/>
              </a:lnSpc>
              <a:spcAft>
                <a:spcPts val="600"/>
              </a:spcAft>
            </a:pPr>
            <a:r>
              <a:rPr lang="en-US" sz="3200" dirty="0">
                <a:gradFill>
                  <a:gsLst>
                    <a:gs pos="2917">
                      <a:schemeClr val="tx1"/>
                    </a:gs>
                    <a:gs pos="30000">
                      <a:schemeClr val="tx1"/>
                    </a:gs>
                  </a:gsLst>
                  <a:lin ang="5400000" scaled="0"/>
                </a:gradFill>
              </a:rPr>
              <a:t>XML</a:t>
            </a:r>
          </a:p>
        </p:txBody>
      </p:sp>
      <p:sp>
        <p:nvSpPr>
          <p:cNvPr id="8" name="TextBox 7"/>
          <p:cNvSpPr txBox="1"/>
          <p:nvPr/>
        </p:nvSpPr>
        <p:spPr>
          <a:xfrm>
            <a:off x="6418338" y="5325922"/>
            <a:ext cx="5505915" cy="1181871"/>
          </a:xfrm>
          <a:prstGeom prst="rect">
            <a:avLst/>
          </a:prstGeom>
          <a:noFill/>
        </p:spPr>
        <p:txBody>
          <a:bodyPr wrap="square" lIns="182854" tIns="146284" rIns="182854" bIns="146284" rtlCol="0">
            <a:spAutoFit/>
          </a:bodyPr>
          <a:lstStyle/>
          <a:p>
            <a:pPr>
              <a:lnSpc>
                <a:spcPct val="90000"/>
              </a:lnSpc>
              <a:spcAft>
                <a:spcPts val="600"/>
              </a:spcAft>
            </a:pPr>
            <a:r>
              <a:rPr lang="en-US" sz="3200" dirty="0" err="1">
                <a:gradFill>
                  <a:gsLst>
                    <a:gs pos="2917">
                      <a:schemeClr val="tx1"/>
                    </a:gs>
                    <a:gs pos="30000">
                      <a:schemeClr val="tx1"/>
                    </a:gs>
                  </a:gsLst>
                  <a:lin ang="5400000" scaled="0"/>
                </a:gradFill>
              </a:rPr>
              <a:t>Gestión</a:t>
            </a:r>
            <a:r>
              <a:rPr lang="en-US" sz="3200" dirty="0">
                <a:gradFill>
                  <a:gsLst>
                    <a:gs pos="2917">
                      <a:schemeClr val="tx1"/>
                    </a:gs>
                    <a:gs pos="30000">
                      <a:schemeClr val="tx1"/>
                    </a:gs>
                  </a:gsLst>
                  <a:lin ang="5400000" scaled="0"/>
                </a:gradFill>
              </a:rPr>
              <a:t> de </a:t>
            </a:r>
            <a:r>
              <a:rPr lang="en-US" sz="3200" dirty="0" err="1">
                <a:gradFill>
                  <a:gsLst>
                    <a:gs pos="2917">
                      <a:schemeClr val="tx1"/>
                    </a:gs>
                    <a:gs pos="30000">
                      <a:schemeClr val="tx1"/>
                    </a:gs>
                  </a:gsLst>
                  <a:lin ang="5400000" scaled="0"/>
                </a:gradFill>
              </a:rPr>
              <a:t>eventos</a:t>
            </a:r>
            <a:r>
              <a:rPr lang="en-US" sz="3200" dirty="0">
                <a:gradFill>
                  <a:gsLst>
                    <a:gs pos="2917">
                      <a:schemeClr val="tx1"/>
                    </a:gs>
                    <a:gs pos="30000">
                      <a:schemeClr val="tx1"/>
                    </a:gs>
                  </a:gsLst>
                  <a:lin ang="5400000" scaled="0"/>
                </a:gradFill>
              </a:rPr>
              <a:t> y </a:t>
            </a:r>
            <a:r>
              <a:rPr lang="en-US" sz="3200" dirty="0" err="1">
                <a:gradFill>
                  <a:gsLst>
                    <a:gs pos="2917">
                      <a:schemeClr val="tx1"/>
                    </a:gs>
                    <a:gs pos="30000">
                      <a:schemeClr val="tx1"/>
                    </a:gs>
                  </a:gsLst>
                  <a:lin ang="5400000" scaled="0"/>
                </a:gradFill>
              </a:rPr>
              <a:t>delegados</a:t>
            </a:r>
            <a:endParaRPr lang="en-US" sz="32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532151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s-ES" dirty="0"/>
              <a:t>Taller Xamarin</a:t>
            </a:r>
            <a:endParaRPr lang="en-US" dirty="0"/>
          </a:p>
        </p:txBody>
      </p:sp>
      <p:sp>
        <p:nvSpPr>
          <p:cNvPr id="2" name="Subtitle 1"/>
          <p:cNvSpPr>
            <a:spLocks noGrp="1"/>
          </p:cNvSpPr>
          <p:nvPr>
            <p:ph type="subTitle" idx="1"/>
          </p:nvPr>
        </p:nvSpPr>
        <p:spPr/>
        <p:txBody>
          <a:bodyPr/>
          <a:lstStyle/>
          <a:p>
            <a:r>
              <a:rPr lang="en-US" dirty="0"/>
              <a:t>Xamarin Dev Days Sevilla 2017</a:t>
            </a:r>
            <a:endParaRPr lang="en-US" dirty="0">
              <a:solidFill>
                <a:schemeClr val="bg1">
                  <a:lumMod val="75000"/>
                </a:schemeClr>
              </a:solidFill>
            </a:endParaRPr>
          </a:p>
        </p:txBody>
      </p:sp>
    </p:spTree>
    <p:extLst>
      <p:ext uri="{BB962C8B-B14F-4D97-AF65-F5344CB8AC3E}">
        <p14:creationId xmlns:p14="http://schemas.microsoft.com/office/powerpoint/2010/main" val="1905547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573" y="75895"/>
            <a:ext cx="10971244" cy="1142838"/>
          </a:xfrm>
        </p:spPr>
        <p:txBody>
          <a:bodyPr/>
          <a:lstStyle/>
          <a:p>
            <a:r>
              <a:rPr lang="en-US" dirty="0" err="1"/>
              <a:t>Async</a:t>
            </a:r>
            <a:r>
              <a:rPr lang="en-US" dirty="0"/>
              <a:t>/Await</a:t>
            </a:r>
          </a:p>
        </p:txBody>
      </p:sp>
      <p:sp>
        <p:nvSpPr>
          <p:cNvPr id="3" name="TextBox 2"/>
          <p:cNvSpPr txBox="1"/>
          <p:nvPr/>
        </p:nvSpPr>
        <p:spPr>
          <a:xfrm>
            <a:off x="1669457" y="5870075"/>
            <a:ext cx="8855407" cy="582960"/>
          </a:xfrm>
          <a:prstGeom prst="rect">
            <a:avLst/>
          </a:prstGeom>
          <a:noFill/>
        </p:spPr>
        <p:txBody>
          <a:bodyPr wrap="square" rtlCol="0">
            <a:spAutoFit/>
          </a:bodyPr>
          <a:lstStyle/>
          <a:p>
            <a:pPr algn="ctr"/>
            <a:r>
              <a:rPr lang="en-US" sz="3200" dirty="0" err="1">
                <a:solidFill>
                  <a:schemeClr val="bg1">
                    <a:lumMod val="50000"/>
                  </a:schemeClr>
                </a:solidFill>
                <a:cs typeface="Helvetica" panose="020B0604020202020204" pitchFamily="34" charset="0"/>
              </a:rPr>
              <a:t>Código</a:t>
            </a:r>
            <a:r>
              <a:rPr lang="en-US" sz="3200" dirty="0">
                <a:solidFill>
                  <a:schemeClr val="bg1">
                    <a:lumMod val="50000"/>
                  </a:schemeClr>
                </a:solidFill>
                <a:cs typeface="Helvetica" panose="020B0604020202020204" pitchFamily="34" charset="0"/>
              </a:rPr>
              <a:t> </a:t>
            </a:r>
            <a:r>
              <a:rPr lang="en-US" sz="3200" dirty="0" err="1">
                <a:solidFill>
                  <a:schemeClr val="bg1">
                    <a:lumMod val="50000"/>
                  </a:schemeClr>
                </a:solidFill>
                <a:cs typeface="Helvetica" panose="020B0604020202020204" pitchFamily="34" charset="0"/>
              </a:rPr>
              <a:t>más</a:t>
            </a:r>
            <a:r>
              <a:rPr lang="en-US" sz="3200" dirty="0">
                <a:solidFill>
                  <a:schemeClr val="bg1">
                    <a:lumMod val="50000"/>
                  </a:schemeClr>
                </a:solidFill>
                <a:cs typeface="Helvetica" panose="020B0604020202020204" pitchFamily="34" charset="0"/>
              </a:rPr>
              <a:t> simple, </a:t>
            </a:r>
            <a:r>
              <a:rPr lang="en-US" sz="3200" dirty="0" err="1">
                <a:solidFill>
                  <a:schemeClr val="bg1">
                    <a:lumMod val="50000"/>
                  </a:schemeClr>
                </a:solidFill>
                <a:cs typeface="Helvetica" panose="020B0604020202020204" pitchFamily="34" charset="0"/>
              </a:rPr>
              <a:t>mantenimiento</a:t>
            </a:r>
            <a:endParaRPr lang="en-US" sz="3200" dirty="0">
              <a:solidFill>
                <a:schemeClr val="bg1">
                  <a:lumMod val="50000"/>
                </a:schemeClr>
              </a:solidFill>
              <a:cs typeface="Helvetica" panose="020B0604020202020204" pitchFamily="34" charset="0"/>
            </a:endParaRPr>
          </a:p>
        </p:txBody>
      </p:sp>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414285" y="1370976"/>
            <a:ext cx="7365749" cy="4341674"/>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0844103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150" y="350911"/>
            <a:ext cx="10971244" cy="1142838"/>
          </a:xfrm>
        </p:spPr>
        <p:txBody>
          <a:bodyPr/>
          <a:lstStyle/>
          <a:p>
            <a:r>
              <a:rPr lang="en-US" dirty="0"/>
              <a:t>Android </a:t>
            </a:r>
            <a:r>
              <a:rPr lang="en-US" dirty="0" err="1"/>
              <a:t>ItemClick</a:t>
            </a:r>
            <a:r>
              <a:rPr lang="en-US" dirty="0"/>
              <a:t>, ¿</a:t>
            </a:r>
            <a:r>
              <a:rPr lang="en-US" dirty="0" err="1"/>
              <a:t>ves</a:t>
            </a:r>
            <a:r>
              <a:rPr lang="en-US" dirty="0"/>
              <a:t> </a:t>
            </a:r>
            <a:r>
              <a:rPr lang="en-US" dirty="0" err="1"/>
              <a:t>diferencias</a:t>
            </a:r>
            <a:r>
              <a:rPr lang="en-US" dirty="0"/>
              <a:t>?</a:t>
            </a:r>
          </a:p>
        </p:txBody>
      </p:sp>
      <p:sp>
        <p:nvSpPr>
          <p:cNvPr id="7" name="TextBox 6"/>
          <p:cNvSpPr txBox="1"/>
          <p:nvPr/>
        </p:nvSpPr>
        <p:spPr>
          <a:xfrm>
            <a:off x="7306891" y="1302619"/>
            <a:ext cx="3426016" cy="582960"/>
          </a:xfrm>
          <a:prstGeom prst="rect">
            <a:avLst/>
          </a:prstGeom>
          <a:noFill/>
        </p:spPr>
        <p:txBody>
          <a:bodyPr wrap="square" rtlCol="0">
            <a:spAutoFit/>
          </a:bodyPr>
          <a:lstStyle/>
          <a:p>
            <a:pPr algn="ctr"/>
            <a:r>
              <a:rPr lang="en-US" sz="3200" dirty="0">
                <a:solidFill>
                  <a:schemeClr val="bg1">
                    <a:lumMod val="50000"/>
                  </a:schemeClr>
                </a:solidFill>
                <a:cs typeface="Helvetica" panose="020B0604020202020204" pitchFamily="34" charset="0"/>
              </a:rPr>
              <a:t>C# con Xamarin</a:t>
            </a:r>
          </a:p>
        </p:txBody>
      </p:sp>
      <p:sp>
        <p:nvSpPr>
          <p:cNvPr id="8" name="TextBox 7"/>
          <p:cNvSpPr txBox="1"/>
          <p:nvPr/>
        </p:nvSpPr>
        <p:spPr>
          <a:xfrm>
            <a:off x="1316413" y="1302617"/>
            <a:ext cx="3426016" cy="582960"/>
          </a:xfrm>
          <a:prstGeom prst="rect">
            <a:avLst/>
          </a:prstGeom>
          <a:noFill/>
        </p:spPr>
        <p:txBody>
          <a:bodyPr wrap="square" rtlCol="0">
            <a:spAutoFit/>
          </a:bodyPr>
          <a:lstStyle/>
          <a:p>
            <a:pPr algn="ctr"/>
            <a:r>
              <a:rPr lang="en-US" sz="3200" dirty="0">
                <a:solidFill>
                  <a:schemeClr val="bg1">
                    <a:lumMod val="50000"/>
                  </a:schemeClr>
                </a:solidFill>
                <a:cs typeface="Helvetica" panose="020B0604020202020204" pitchFamily="34" charset="0"/>
              </a:rPr>
              <a:t>Java</a:t>
            </a:r>
          </a:p>
        </p:txBody>
      </p:sp>
      <p:pic>
        <p:nvPicPr>
          <p:cNvPr id="9" name="Picture 2"/>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70067" y="2075884"/>
            <a:ext cx="5518705" cy="1711923"/>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0" name="TextBox 9"/>
          <p:cNvSpPr txBox="1"/>
          <p:nvPr/>
        </p:nvSpPr>
        <p:spPr>
          <a:xfrm>
            <a:off x="6188964" y="4254295"/>
            <a:ext cx="5661875" cy="582960"/>
          </a:xfrm>
          <a:prstGeom prst="rect">
            <a:avLst/>
          </a:prstGeom>
          <a:noFill/>
        </p:spPr>
        <p:txBody>
          <a:bodyPr wrap="square" rtlCol="0">
            <a:spAutoFit/>
          </a:bodyPr>
          <a:lstStyle/>
          <a:p>
            <a:pPr algn="ctr"/>
            <a:r>
              <a:rPr lang="en-US" sz="3200" dirty="0">
                <a:solidFill>
                  <a:schemeClr val="bg1">
                    <a:lumMod val="50000"/>
                  </a:schemeClr>
                </a:solidFill>
                <a:cs typeface="Helvetica" panose="020B0604020202020204" pitchFamily="34" charset="0"/>
              </a:rPr>
              <a:t>C# &amp; </a:t>
            </a:r>
            <a:r>
              <a:rPr lang="en-US" sz="3200" dirty="0" err="1">
                <a:solidFill>
                  <a:schemeClr val="bg1">
                    <a:lumMod val="50000"/>
                  </a:schemeClr>
                </a:solidFill>
                <a:cs typeface="Helvetica" panose="020B0604020202020204" pitchFamily="34" charset="0"/>
              </a:rPr>
              <a:t>Async</a:t>
            </a:r>
            <a:r>
              <a:rPr lang="en-US" sz="3200" dirty="0">
                <a:solidFill>
                  <a:schemeClr val="bg1">
                    <a:lumMod val="50000"/>
                  </a:schemeClr>
                </a:solidFill>
                <a:cs typeface="Helvetica" panose="020B0604020202020204" pitchFamily="34" charset="0"/>
              </a:rPr>
              <a:t> con Xamarin</a:t>
            </a:r>
          </a:p>
        </p:txBody>
      </p:sp>
      <p:pic>
        <p:nvPicPr>
          <p:cNvPr id="11"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240863" y="5172132"/>
            <a:ext cx="5558073" cy="141844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2" name="Straight Arrow Connector 11"/>
          <p:cNvCxnSpPr/>
          <p:nvPr/>
        </p:nvCxnSpPr>
        <p:spPr>
          <a:xfrm>
            <a:off x="6797400" y="4790070"/>
            <a:ext cx="1161886" cy="373861"/>
          </a:xfrm>
          <a:prstGeom prst="straightConnector1">
            <a:avLst/>
          </a:prstGeom>
          <a:ln w="50800">
            <a:tailEnd type="arrow"/>
          </a:ln>
        </p:spPr>
        <p:style>
          <a:lnRef idx="3">
            <a:schemeClr val="accent3"/>
          </a:lnRef>
          <a:fillRef idx="0">
            <a:schemeClr val="accent3"/>
          </a:fillRef>
          <a:effectRef idx="2">
            <a:schemeClr val="accent3"/>
          </a:effectRef>
          <a:fontRef idx="minor">
            <a:schemeClr val="tx1"/>
          </a:fontRef>
        </p:style>
      </p:cxnSp>
      <p:pic>
        <p:nvPicPr>
          <p:cNvPr id="13" name="Picture 5"/>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6262875" y="2082678"/>
            <a:ext cx="5514050" cy="147380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0480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5294" dirty="0"/>
              <a:t>DEMO: Crear proyecto</a:t>
            </a:r>
          </a:p>
        </p:txBody>
      </p:sp>
      <p:sp>
        <p:nvSpPr>
          <p:cNvPr id="5" name="Marcador de texto 4"/>
          <p:cNvSpPr>
            <a:spLocks noGrp="1"/>
          </p:cNvSpPr>
          <p:nvPr>
            <p:ph type="subTitle" idx="1"/>
          </p:nvPr>
        </p:nvSpPr>
        <p:spPr/>
        <p:txBody>
          <a:bodyPr/>
          <a:lstStyle/>
          <a:p>
            <a:r>
              <a:rPr lang="es-ES" dirty="0"/>
              <a:t>Conociendo las plantillas y contenido básico</a:t>
            </a:r>
          </a:p>
        </p:txBody>
      </p:sp>
    </p:spTree>
    <p:extLst>
      <p:ext uri="{BB962C8B-B14F-4D97-AF65-F5344CB8AC3E}">
        <p14:creationId xmlns:p14="http://schemas.microsoft.com/office/powerpoint/2010/main" val="353707699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6153" y="1804903"/>
            <a:ext cx="10971244" cy="2897726"/>
          </a:xfrm>
        </p:spPr>
        <p:txBody>
          <a:bodyPr/>
          <a:lstStyle/>
          <a:p>
            <a:pPr algn="ctr"/>
            <a:r>
              <a:rPr lang="es-ES_tradnl" sz="9598" spc="-400" dirty="0">
                <a:solidFill>
                  <a:schemeClr val="tx1">
                    <a:lumMod val="50000"/>
                    <a:lumOff val="50000"/>
                  </a:schemeClr>
                </a:solidFill>
              </a:rPr>
              <a:t>¿</a:t>
            </a:r>
            <a:r>
              <a:rPr lang="es-ES_tradnl" sz="7058" spc="-400" dirty="0">
                <a:solidFill>
                  <a:schemeClr val="tx1">
                    <a:lumMod val="50000"/>
                    <a:lumOff val="50000"/>
                  </a:schemeClr>
                </a:solidFill>
              </a:rPr>
              <a:t>Cómo funciona es </a:t>
            </a:r>
            <a:r>
              <a:rPr lang="es-ES_tradnl" sz="7058" spc="-400" dirty="0" err="1">
                <a:solidFill>
                  <a:schemeClr val="tx1">
                    <a:lumMod val="50000"/>
                    <a:lumOff val="50000"/>
                  </a:schemeClr>
                </a:solidFill>
              </a:rPr>
              <a:t>Xamarin</a:t>
            </a:r>
            <a:r>
              <a:rPr lang="es-ES_tradnl" sz="7058" spc="-400" dirty="0">
                <a:solidFill>
                  <a:schemeClr val="tx1">
                    <a:lumMod val="50000"/>
                    <a:lumOff val="50000"/>
                  </a:schemeClr>
                </a:solidFill>
              </a:rPr>
              <a:t>?</a:t>
            </a:r>
            <a:endParaRPr lang="es-ES_tradnl" sz="9598" spc="-400" dirty="0">
              <a:solidFill>
                <a:schemeClr val="tx1">
                  <a:lumMod val="50000"/>
                  <a:lumOff val="50000"/>
                </a:schemeClr>
              </a:solidFill>
            </a:endParaRPr>
          </a:p>
        </p:txBody>
      </p:sp>
    </p:spTree>
    <p:extLst>
      <p:ext uri="{BB962C8B-B14F-4D97-AF65-F5344CB8AC3E}">
        <p14:creationId xmlns:p14="http://schemas.microsoft.com/office/powerpoint/2010/main" val="256847959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537" y="471894"/>
            <a:ext cx="10971244" cy="1142838"/>
          </a:xfrm>
        </p:spPr>
        <p:txBody>
          <a:bodyPr/>
          <a:lstStyle/>
          <a:p>
            <a:r>
              <a:rPr lang="en-US" dirty="0"/>
              <a:t>Windows APIs</a:t>
            </a:r>
          </a:p>
        </p:txBody>
      </p:sp>
      <p:grpSp>
        <p:nvGrpSpPr>
          <p:cNvPr id="44" name="Group 43"/>
          <p:cNvGrpSpPr/>
          <p:nvPr/>
        </p:nvGrpSpPr>
        <p:grpSpPr>
          <a:xfrm>
            <a:off x="759028" y="1785790"/>
            <a:ext cx="10714759" cy="1039675"/>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Microsoft.Phone</a:t>
              </a:r>
              <a:endParaRPr lang="en-US" sz="1766"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Windows.Storage</a:t>
              </a:r>
              <a:endParaRPr lang="en-US" sz="1766"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Microsoft.Devices</a:t>
              </a:r>
              <a:endParaRPr lang="en-US" sz="1766" dirty="0">
                <a:solidFill>
                  <a:srgbClr val="FFFFFF"/>
                </a:solidFill>
                <a:cs typeface="Helvetica Light"/>
              </a:endParaRPr>
            </a:p>
          </p:txBody>
        </p:sp>
        <p:sp>
          <p:nvSpPr>
            <p:cNvPr id="34" name="TextBox 33"/>
            <p:cNvSpPr txBox="1"/>
            <p:nvPr/>
          </p:nvSpPr>
          <p:spPr>
            <a:xfrm>
              <a:off x="6299200" y="1820862"/>
              <a:ext cx="369396" cy="627911"/>
            </a:xfrm>
            <a:prstGeom prst="rect">
              <a:avLst/>
            </a:prstGeom>
            <a:noFill/>
          </p:spPr>
          <p:txBody>
            <a:bodyPr wrap="none" lIns="179259" tIns="143407" rIns="179259" bIns="143407" rtlCol="0">
              <a:spAutoFit/>
            </a:bodyPr>
            <a:lstStyle/>
            <a:p>
              <a:pPr defTabSz="914213">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69" y="-392713"/>
            <a:ext cx="373457" cy="10705778"/>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213"/>
            <a:endParaRPr lang="en-US" sz="1766">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280" y="5370979"/>
            <a:ext cx="1173443" cy="910017"/>
          </a:xfrm>
          <a:prstGeom prst="rect">
            <a:avLst/>
          </a:prstGeom>
        </p:spPr>
      </p:pic>
      <p:grpSp>
        <p:nvGrpSpPr>
          <p:cNvPr id="38" name="Group 37"/>
          <p:cNvGrpSpPr/>
          <p:nvPr/>
        </p:nvGrpSpPr>
        <p:grpSpPr>
          <a:xfrm>
            <a:off x="754538" y="3765113"/>
            <a:ext cx="10714759" cy="666219"/>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System.Data</a:t>
              </a:r>
              <a:endParaRPr lang="en-US" sz="1766"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System.Windows</a:t>
              </a:r>
              <a:endParaRPr lang="en-US" sz="1766"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System.Numerics</a:t>
              </a:r>
              <a:endParaRPr lang="en-US" sz="1766"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System.Core</a:t>
              </a:r>
              <a:endParaRPr lang="en-US" sz="1766"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9030"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System.Net</a:t>
            </a:r>
            <a:endParaRPr lang="en-US" sz="1766" dirty="0">
              <a:solidFill>
                <a:srgbClr val="FFFFFF"/>
              </a:solidFill>
              <a:cs typeface="Helvetica Light"/>
            </a:endParaRPr>
          </a:p>
        </p:txBody>
      </p:sp>
      <p:sp>
        <p:nvSpPr>
          <p:cNvPr id="25" name="Rounded Rectangle 24"/>
          <p:cNvSpPr/>
          <p:nvPr/>
        </p:nvSpPr>
        <p:spPr>
          <a:xfrm>
            <a:off x="2929317"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a:solidFill>
                  <a:srgbClr val="FFFFFF"/>
                </a:solidFill>
                <a:cs typeface="Helvetica Light"/>
              </a:rPr>
              <a:t>System</a:t>
            </a:r>
          </a:p>
        </p:txBody>
      </p:sp>
      <p:sp>
        <p:nvSpPr>
          <p:cNvPr id="26" name="Rounded Rectangle 25"/>
          <p:cNvSpPr/>
          <p:nvPr/>
        </p:nvSpPr>
        <p:spPr>
          <a:xfrm>
            <a:off x="5099603"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System.IO</a:t>
            </a:r>
            <a:endParaRPr lang="en-US" sz="1766" dirty="0">
              <a:solidFill>
                <a:srgbClr val="FFFFFF"/>
              </a:solidFill>
              <a:cs typeface="Helvetica Light"/>
            </a:endParaRPr>
          </a:p>
        </p:txBody>
      </p:sp>
      <p:sp>
        <p:nvSpPr>
          <p:cNvPr id="27" name="Rounded Rectangle 26"/>
          <p:cNvSpPr/>
          <p:nvPr/>
        </p:nvSpPr>
        <p:spPr>
          <a:xfrm>
            <a:off x="7269891"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System.Linq</a:t>
            </a:r>
            <a:endParaRPr lang="en-US" sz="1766" dirty="0">
              <a:solidFill>
                <a:srgbClr val="FFFFFF"/>
              </a:solidFill>
              <a:cs typeface="Helvetica Light"/>
            </a:endParaRPr>
          </a:p>
        </p:txBody>
      </p:sp>
      <p:sp>
        <p:nvSpPr>
          <p:cNvPr id="28" name="Rounded Rectangle 27"/>
          <p:cNvSpPr/>
          <p:nvPr/>
        </p:nvSpPr>
        <p:spPr>
          <a:xfrm>
            <a:off x="9440179"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System.Xml</a:t>
            </a:r>
            <a:endParaRPr lang="en-US" sz="1766" dirty="0">
              <a:solidFill>
                <a:srgbClr val="FFFFFF"/>
              </a:solidFill>
              <a:cs typeface="Helvetica Light"/>
            </a:endParaRPr>
          </a:p>
        </p:txBody>
      </p:sp>
    </p:spTree>
    <p:extLst>
      <p:ext uri="{BB962C8B-B14F-4D97-AF65-F5344CB8AC3E}">
        <p14:creationId xmlns:p14="http://schemas.microsoft.com/office/powerpoint/2010/main" val="10160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275" y="616608"/>
            <a:ext cx="10971244" cy="1142838"/>
          </a:xfrm>
        </p:spPr>
        <p:txBody>
          <a:bodyPr/>
          <a:lstStyle/>
          <a:p>
            <a:r>
              <a:rPr lang="en-US" sz="5866" dirty="0"/>
              <a:t>iOS – </a:t>
            </a:r>
            <a:r>
              <a:rPr lang="en-US" sz="5866" dirty="0" err="1"/>
              <a:t>Acceso</a:t>
            </a:r>
            <a:r>
              <a:rPr lang="en-US" sz="5866" dirty="0"/>
              <a:t> al 100% de las APIs</a:t>
            </a:r>
          </a:p>
        </p:txBody>
      </p:sp>
      <p:grpSp>
        <p:nvGrpSpPr>
          <p:cNvPr id="3" name="Group 2"/>
          <p:cNvGrpSpPr/>
          <p:nvPr/>
        </p:nvGrpSpPr>
        <p:grpSpPr>
          <a:xfrm>
            <a:off x="759028" y="1930504"/>
            <a:ext cx="10714759" cy="894961"/>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MapKit</a:t>
              </a:r>
              <a:endParaRPr lang="en-US" sz="1766"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UIKit</a:t>
              </a:r>
              <a:endParaRPr lang="en-US" sz="1766"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iBeacon</a:t>
              </a:r>
              <a:endParaRPr lang="en-US" sz="1766"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CoreGraphics</a:t>
              </a:r>
              <a:endParaRPr lang="en-US" sz="1766"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CoreMotion</a:t>
              </a:r>
              <a:endParaRPr lang="en-US" sz="1766" dirty="0">
                <a:solidFill>
                  <a:srgbClr val="FFFFFF"/>
                </a:solidFill>
                <a:cs typeface="Helvetica Light"/>
              </a:endParaRPr>
            </a:p>
          </p:txBody>
        </p:sp>
        <p:sp>
          <p:nvSpPr>
            <p:cNvPr id="34" name="TextBox 33"/>
            <p:cNvSpPr txBox="1"/>
            <p:nvPr/>
          </p:nvSpPr>
          <p:spPr>
            <a:xfrm>
              <a:off x="6299200" y="1968500"/>
              <a:ext cx="369396" cy="627911"/>
            </a:xfrm>
            <a:prstGeom prst="rect">
              <a:avLst/>
            </a:prstGeom>
            <a:noFill/>
          </p:spPr>
          <p:txBody>
            <a:bodyPr wrap="none" lIns="179259" tIns="143407" rIns="179259" bIns="143407" rtlCol="0">
              <a:spAutoFit/>
            </a:bodyPr>
            <a:lstStyle/>
            <a:p>
              <a:pPr defTabSz="914213">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280" y="5370979"/>
            <a:ext cx="1173443" cy="910017"/>
          </a:xfrm>
          <a:prstGeom prst="rect">
            <a:avLst/>
          </a:prstGeom>
        </p:spPr>
      </p:pic>
      <p:sp>
        <p:nvSpPr>
          <p:cNvPr id="37" name="Left Brace 36"/>
          <p:cNvSpPr/>
          <p:nvPr/>
        </p:nvSpPr>
        <p:spPr>
          <a:xfrm rot="5400000" flipH="1">
            <a:off x="5934169" y="-392713"/>
            <a:ext cx="373457" cy="10705778"/>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213"/>
            <a:endParaRPr lang="en-US" sz="1766">
              <a:ln w="38100" cmpd="sng">
                <a:solidFill>
                  <a:srgbClr val="000000"/>
                </a:solidFill>
                <a:prstDash val="dash"/>
              </a:ln>
              <a:solidFill>
                <a:srgbClr val="404040"/>
              </a:solidFill>
            </a:endParaRPr>
          </a:p>
        </p:txBody>
      </p:sp>
      <p:sp>
        <p:nvSpPr>
          <p:cNvPr id="24" name="Rounded Rectangle 23"/>
          <p:cNvSpPr/>
          <p:nvPr/>
        </p:nvSpPr>
        <p:spPr>
          <a:xfrm>
            <a:off x="754539"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System.Data</a:t>
            </a:r>
            <a:endParaRPr lang="en-US" sz="1766" dirty="0">
              <a:solidFill>
                <a:srgbClr val="FFFFFF"/>
              </a:solidFill>
              <a:cs typeface="Helvetica Light"/>
            </a:endParaRPr>
          </a:p>
        </p:txBody>
      </p:sp>
      <p:sp>
        <p:nvSpPr>
          <p:cNvPr id="25" name="Rounded Rectangle 24"/>
          <p:cNvSpPr/>
          <p:nvPr/>
        </p:nvSpPr>
        <p:spPr>
          <a:xfrm>
            <a:off x="2924827"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System.Windows</a:t>
            </a:r>
            <a:endParaRPr lang="en-US" sz="1766" dirty="0">
              <a:solidFill>
                <a:srgbClr val="FFFFFF"/>
              </a:solidFill>
              <a:cs typeface="Helvetica Light"/>
            </a:endParaRPr>
          </a:p>
        </p:txBody>
      </p:sp>
      <p:sp>
        <p:nvSpPr>
          <p:cNvPr id="30" name="Rounded Rectangle 29"/>
          <p:cNvSpPr/>
          <p:nvPr/>
        </p:nvSpPr>
        <p:spPr>
          <a:xfrm>
            <a:off x="5095113"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System.Numerics</a:t>
            </a:r>
            <a:endParaRPr lang="en-US" sz="1766" dirty="0">
              <a:solidFill>
                <a:srgbClr val="FFFFFF"/>
              </a:solidFill>
              <a:cs typeface="Helvetica Light"/>
            </a:endParaRPr>
          </a:p>
        </p:txBody>
      </p:sp>
      <p:sp>
        <p:nvSpPr>
          <p:cNvPr id="31" name="Rounded Rectangle 30"/>
          <p:cNvSpPr/>
          <p:nvPr/>
        </p:nvSpPr>
        <p:spPr>
          <a:xfrm>
            <a:off x="7265401"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System.Core</a:t>
            </a:r>
            <a:endParaRPr lang="en-US" sz="1766" dirty="0">
              <a:solidFill>
                <a:srgbClr val="FFFFFF"/>
              </a:solidFill>
              <a:cs typeface="Helvetica Light"/>
            </a:endParaRPr>
          </a:p>
        </p:txBody>
      </p:sp>
      <p:sp>
        <p:nvSpPr>
          <p:cNvPr id="32" name="Rounded Rectangle 31"/>
          <p:cNvSpPr/>
          <p:nvPr/>
        </p:nvSpPr>
        <p:spPr>
          <a:xfrm>
            <a:off x="9435689"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9030"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System.Net</a:t>
            </a:r>
            <a:endParaRPr lang="en-US" sz="1766" dirty="0">
              <a:solidFill>
                <a:srgbClr val="FFFFFF"/>
              </a:solidFill>
              <a:cs typeface="Helvetica Light"/>
            </a:endParaRPr>
          </a:p>
        </p:txBody>
      </p:sp>
      <p:sp>
        <p:nvSpPr>
          <p:cNvPr id="39" name="Rounded Rectangle 38"/>
          <p:cNvSpPr/>
          <p:nvPr/>
        </p:nvSpPr>
        <p:spPr>
          <a:xfrm>
            <a:off x="2929317"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a:solidFill>
                  <a:srgbClr val="FFFFFF"/>
                </a:solidFill>
                <a:cs typeface="Helvetica Light"/>
              </a:rPr>
              <a:t>System</a:t>
            </a:r>
          </a:p>
        </p:txBody>
      </p:sp>
      <p:sp>
        <p:nvSpPr>
          <p:cNvPr id="40" name="Rounded Rectangle 39"/>
          <p:cNvSpPr/>
          <p:nvPr/>
        </p:nvSpPr>
        <p:spPr>
          <a:xfrm>
            <a:off x="5099603"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System.IO</a:t>
            </a:r>
            <a:endParaRPr lang="en-US" sz="1766" dirty="0">
              <a:solidFill>
                <a:srgbClr val="FFFFFF"/>
              </a:solidFill>
              <a:cs typeface="Helvetica Light"/>
            </a:endParaRPr>
          </a:p>
        </p:txBody>
      </p:sp>
      <p:sp>
        <p:nvSpPr>
          <p:cNvPr id="41" name="Rounded Rectangle 40"/>
          <p:cNvSpPr/>
          <p:nvPr/>
        </p:nvSpPr>
        <p:spPr>
          <a:xfrm>
            <a:off x="7269891"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System.Linq</a:t>
            </a:r>
            <a:endParaRPr lang="en-US" sz="1766" dirty="0">
              <a:solidFill>
                <a:srgbClr val="FFFFFF"/>
              </a:solidFill>
              <a:cs typeface="Helvetica Light"/>
            </a:endParaRPr>
          </a:p>
        </p:txBody>
      </p:sp>
      <p:sp>
        <p:nvSpPr>
          <p:cNvPr id="42" name="Rounded Rectangle 41"/>
          <p:cNvSpPr/>
          <p:nvPr/>
        </p:nvSpPr>
        <p:spPr>
          <a:xfrm>
            <a:off x="9440179"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System.Xml</a:t>
            </a:r>
            <a:endParaRPr lang="en-US" sz="1766" dirty="0">
              <a:solidFill>
                <a:srgbClr val="FFFFFF"/>
              </a:solidFill>
              <a:cs typeface="Helvetica Light"/>
            </a:endParaRPr>
          </a:p>
        </p:txBody>
      </p:sp>
    </p:spTree>
    <p:extLst>
      <p:ext uri="{BB962C8B-B14F-4D97-AF65-F5344CB8AC3E}">
        <p14:creationId xmlns:p14="http://schemas.microsoft.com/office/powerpoint/2010/main" val="307217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378" y="546583"/>
            <a:ext cx="10971244" cy="1142838"/>
          </a:xfrm>
        </p:spPr>
        <p:txBody>
          <a:bodyPr/>
          <a:lstStyle/>
          <a:p>
            <a:r>
              <a:rPr lang="en-US" sz="5333" dirty="0"/>
              <a:t>Android – </a:t>
            </a:r>
            <a:r>
              <a:rPr lang="en-US" sz="5333" dirty="0" err="1"/>
              <a:t>Acceso</a:t>
            </a:r>
            <a:r>
              <a:rPr lang="en-US" sz="5333" dirty="0"/>
              <a:t> al 100%de las  APIs</a:t>
            </a:r>
          </a:p>
        </p:txBody>
      </p:sp>
      <p:sp>
        <p:nvSpPr>
          <p:cNvPr id="19" name="Rounded Rectangle 18"/>
          <p:cNvSpPr/>
          <p:nvPr/>
        </p:nvSpPr>
        <p:spPr>
          <a:xfrm>
            <a:off x="759030" y="2159246"/>
            <a:ext cx="2033609" cy="666219"/>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a:solidFill>
                  <a:srgbClr val="FFFFFF"/>
                </a:solidFill>
                <a:cs typeface="Helvetica Light"/>
              </a:rPr>
              <a:t>Text-to-speech</a:t>
            </a:r>
          </a:p>
        </p:txBody>
      </p:sp>
      <p:sp>
        <p:nvSpPr>
          <p:cNvPr id="20" name="Rounded Rectangle 19"/>
          <p:cNvSpPr/>
          <p:nvPr/>
        </p:nvSpPr>
        <p:spPr>
          <a:xfrm>
            <a:off x="2929317" y="2159246"/>
            <a:ext cx="2033609" cy="666219"/>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ActionBar</a:t>
            </a:r>
            <a:endParaRPr lang="en-US" sz="1766" dirty="0">
              <a:solidFill>
                <a:srgbClr val="FFFFFF"/>
              </a:solidFill>
              <a:cs typeface="Helvetica Light"/>
            </a:endParaRPr>
          </a:p>
        </p:txBody>
      </p:sp>
      <p:sp>
        <p:nvSpPr>
          <p:cNvPr id="21" name="Rounded Rectangle 20"/>
          <p:cNvSpPr/>
          <p:nvPr/>
        </p:nvSpPr>
        <p:spPr>
          <a:xfrm>
            <a:off x="5099603" y="2159246"/>
            <a:ext cx="2033609" cy="666219"/>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567" dirty="0">
                <a:solidFill>
                  <a:srgbClr val="FFFFFF"/>
                </a:solidFill>
                <a:cs typeface="Helvetica Light"/>
              </a:rPr>
              <a:t>Printing Framework</a:t>
            </a:r>
          </a:p>
        </p:txBody>
      </p:sp>
      <p:sp>
        <p:nvSpPr>
          <p:cNvPr id="22" name="Rounded Rectangle 21"/>
          <p:cNvSpPr/>
          <p:nvPr/>
        </p:nvSpPr>
        <p:spPr>
          <a:xfrm>
            <a:off x="7269891" y="2159246"/>
            <a:ext cx="2033609" cy="666219"/>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Renderscript</a:t>
            </a:r>
            <a:endParaRPr lang="en-US" sz="1766" dirty="0">
              <a:solidFill>
                <a:srgbClr val="FFFFFF"/>
              </a:solidFill>
              <a:cs typeface="Helvetica Light"/>
            </a:endParaRPr>
          </a:p>
        </p:txBody>
      </p:sp>
      <p:sp>
        <p:nvSpPr>
          <p:cNvPr id="23" name="Rounded Rectangle 22"/>
          <p:cNvSpPr/>
          <p:nvPr/>
        </p:nvSpPr>
        <p:spPr>
          <a:xfrm>
            <a:off x="9440179" y="2159246"/>
            <a:ext cx="2033609" cy="666219"/>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280" y="5370979"/>
            <a:ext cx="1173443" cy="910017"/>
          </a:xfrm>
          <a:prstGeom prst="rect">
            <a:avLst/>
          </a:prstGeom>
        </p:spPr>
      </p:pic>
      <p:sp>
        <p:nvSpPr>
          <p:cNvPr id="34" name="TextBox 33"/>
          <p:cNvSpPr txBox="1"/>
          <p:nvPr/>
        </p:nvSpPr>
        <p:spPr>
          <a:xfrm>
            <a:off x="6195769" y="1785789"/>
            <a:ext cx="362083" cy="615480"/>
          </a:xfrm>
          <a:prstGeom prst="rect">
            <a:avLst/>
          </a:prstGeom>
          <a:noFill/>
        </p:spPr>
        <p:txBody>
          <a:bodyPr wrap="none" lIns="179259" tIns="143407" rIns="179259" bIns="143407" rtlCol="0">
            <a:spAutoFit/>
          </a:bodyPr>
          <a:lstStyle/>
          <a:p>
            <a:pPr defTabSz="914213">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69" y="-392713"/>
            <a:ext cx="373457" cy="10705778"/>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213"/>
            <a:endParaRPr lang="en-US" sz="1766">
              <a:ln w="38100" cmpd="sng">
                <a:solidFill>
                  <a:srgbClr val="000000"/>
                </a:solidFill>
                <a:prstDash val="dash"/>
              </a:ln>
              <a:solidFill>
                <a:srgbClr val="404040"/>
              </a:solidFill>
            </a:endParaRPr>
          </a:p>
        </p:txBody>
      </p:sp>
      <p:sp>
        <p:nvSpPr>
          <p:cNvPr id="24" name="Rounded Rectangle 23"/>
          <p:cNvSpPr/>
          <p:nvPr/>
        </p:nvSpPr>
        <p:spPr>
          <a:xfrm>
            <a:off x="754539"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System.Data</a:t>
            </a:r>
            <a:endParaRPr lang="en-US" sz="1766" dirty="0">
              <a:solidFill>
                <a:srgbClr val="FFFFFF"/>
              </a:solidFill>
              <a:cs typeface="Helvetica Light"/>
            </a:endParaRPr>
          </a:p>
        </p:txBody>
      </p:sp>
      <p:sp>
        <p:nvSpPr>
          <p:cNvPr id="25" name="Rounded Rectangle 24"/>
          <p:cNvSpPr/>
          <p:nvPr/>
        </p:nvSpPr>
        <p:spPr>
          <a:xfrm>
            <a:off x="2924827"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System.Windows</a:t>
            </a:r>
            <a:endParaRPr lang="en-US" sz="1766" dirty="0">
              <a:solidFill>
                <a:srgbClr val="FFFFFF"/>
              </a:solidFill>
              <a:cs typeface="Helvetica Light"/>
            </a:endParaRPr>
          </a:p>
        </p:txBody>
      </p:sp>
      <p:sp>
        <p:nvSpPr>
          <p:cNvPr id="30" name="Rounded Rectangle 29"/>
          <p:cNvSpPr/>
          <p:nvPr/>
        </p:nvSpPr>
        <p:spPr>
          <a:xfrm>
            <a:off x="5095113"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System.Numerics</a:t>
            </a:r>
            <a:endParaRPr lang="en-US" sz="1766" dirty="0">
              <a:solidFill>
                <a:srgbClr val="FFFFFF"/>
              </a:solidFill>
              <a:cs typeface="Helvetica Light"/>
            </a:endParaRPr>
          </a:p>
        </p:txBody>
      </p:sp>
      <p:sp>
        <p:nvSpPr>
          <p:cNvPr id="31" name="Rounded Rectangle 30"/>
          <p:cNvSpPr/>
          <p:nvPr/>
        </p:nvSpPr>
        <p:spPr>
          <a:xfrm>
            <a:off x="7265401"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System.Core</a:t>
            </a:r>
            <a:endParaRPr lang="en-US" sz="1766" dirty="0">
              <a:solidFill>
                <a:srgbClr val="FFFFFF"/>
              </a:solidFill>
              <a:cs typeface="Helvetica Light"/>
            </a:endParaRPr>
          </a:p>
        </p:txBody>
      </p:sp>
      <p:sp>
        <p:nvSpPr>
          <p:cNvPr id="37" name="Rounded Rectangle 36"/>
          <p:cNvSpPr/>
          <p:nvPr/>
        </p:nvSpPr>
        <p:spPr>
          <a:xfrm>
            <a:off x="9435689" y="3765113"/>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9030"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System.Net</a:t>
            </a:r>
            <a:endParaRPr lang="en-US" sz="1766" dirty="0">
              <a:solidFill>
                <a:srgbClr val="FFFFFF"/>
              </a:solidFill>
              <a:cs typeface="Helvetica Light"/>
            </a:endParaRPr>
          </a:p>
        </p:txBody>
      </p:sp>
      <p:sp>
        <p:nvSpPr>
          <p:cNvPr id="39" name="Rounded Rectangle 38"/>
          <p:cNvSpPr/>
          <p:nvPr/>
        </p:nvSpPr>
        <p:spPr>
          <a:xfrm>
            <a:off x="2929317"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a:solidFill>
                  <a:srgbClr val="FFFFFF"/>
                </a:solidFill>
                <a:cs typeface="Helvetica Light"/>
              </a:rPr>
              <a:t>System</a:t>
            </a:r>
          </a:p>
        </p:txBody>
      </p:sp>
      <p:sp>
        <p:nvSpPr>
          <p:cNvPr id="40" name="Rounded Rectangle 39"/>
          <p:cNvSpPr/>
          <p:nvPr/>
        </p:nvSpPr>
        <p:spPr>
          <a:xfrm>
            <a:off x="5099603"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System.IO</a:t>
            </a:r>
            <a:endParaRPr lang="en-US" sz="1766" dirty="0">
              <a:solidFill>
                <a:srgbClr val="FFFFFF"/>
              </a:solidFill>
              <a:cs typeface="Helvetica Light"/>
            </a:endParaRPr>
          </a:p>
        </p:txBody>
      </p:sp>
      <p:sp>
        <p:nvSpPr>
          <p:cNvPr id="41" name="Rounded Rectangle 40"/>
          <p:cNvSpPr/>
          <p:nvPr/>
        </p:nvSpPr>
        <p:spPr>
          <a:xfrm>
            <a:off x="7269891"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System.Linq</a:t>
            </a:r>
            <a:endParaRPr lang="en-US" sz="1766" dirty="0">
              <a:solidFill>
                <a:srgbClr val="FFFFFF"/>
              </a:solidFill>
              <a:cs typeface="Helvetica Light"/>
            </a:endParaRPr>
          </a:p>
        </p:txBody>
      </p:sp>
      <p:sp>
        <p:nvSpPr>
          <p:cNvPr id="42" name="Rounded Rectangle 41"/>
          <p:cNvSpPr/>
          <p:nvPr/>
        </p:nvSpPr>
        <p:spPr>
          <a:xfrm>
            <a:off x="9440179" y="2955955"/>
            <a:ext cx="2033609" cy="666219"/>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213"/>
            <a:r>
              <a:rPr lang="en-US" sz="1766" dirty="0" err="1">
                <a:solidFill>
                  <a:srgbClr val="FFFFFF"/>
                </a:solidFill>
                <a:cs typeface="Helvetica Light"/>
              </a:rPr>
              <a:t>System.Xml</a:t>
            </a:r>
            <a:endParaRPr lang="en-US" sz="1766" dirty="0">
              <a:solidFill>
                <a:srgbClr val="FFFFFF"/>
              </a:solidFill>
              <a:cs typeface="Helvetica Light"/>
            </a:endParaRPr>
          </a:p>
        </p:txBody>
      </p:sp>
    </p:spTree>
    <p:extLst>
      <p:ext uri="{BB962C8B-B14F-4D97-AF65-F5344CB8AC3E}">
        <p14:creationId xmlns:p14="http://schemas.microsoft.com/office/powerpoint/2010/main" val="298667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0067" y="477132"/>
            <a:ext cx="11654187" cy="1346003"/>
          </a:xfrm>
        </p:spPr>
        <p:txBody>
          <a:bodyPr/>
          <a:lstStyle/>
          <a:p>
            <a:pPr algn="ctr">
              <a:lnSpc>
                <a:spcPct val="100000"/>
              </a:lnSpc>
            </a:pPr>
            <a:r>
              <a:rPr lang="en-US" sz="3528" dirty="0" err="1"/>
              <a:t>Cualquier</a:t>
            </a:r>
            <a:r>
              <a:rPr lang="en-US" sz="3528" dirty="0"/>
              <a:t> </a:t>
            </a:r>
            <a:r>
              <a:rPr lang="en-US" sz="3528" dirty="0" err="1"/>
              <a:t>cosa</a:t>
            </a:r>
            <a:r>
              <a:rPr lang="en-US" sz="3528" dirty="0"/>
              <a:t> que </a:t>
            </a:r>
            <a:r>
              <a:rPr lang="en-US" sz="3528" dirty="0" err="1"/>
              <a:t>puedas</a:t>
            </a:r>
            <a:r>
              <a:rPr lang="en-US" sz="3528" dirty="0"/>
              <a:t> </a:t>
            </a:r>
            <a:r>
              <a:rPr lang="en-US" sz="3528" dirty="0" err="1"/>
              <a:t>hacer</a:t>
            </a:r>
            <a:r>
              <a:rPr lang="en-US" sz="3528" dirty="0"/>
              <a:t> con Objective-C, Swift, o Java</a:t>
            </a:r>
            <a:br>
              <a:rPr lang="en-US" sz="3528" dirty="0"/>
            </a:br>
            <a:r>
              <a:rPr lang="en-US" sz="3528" dirty="0"/>
              <a:t>se </a:t>
            </a:r>
            <a:r>
              <a:rPr lang="en-US" sz="3528" dirty="0" err="1"/>
              <a:t>puede</a:t>
            </a:r>
            <a:r>
              <a:rPr lang="en-US" sz="3528" dirty="0"/>
              <a:t> </a:t>
            </a:r>
            <a:r>
              <a:rPr lang="en-US" sz="3528" dirty="0" err="1"/>
              <a:t>hacer</a:t>
            </a:r>
            <a:r>
              <a:rPr lang="en-US" sz="3528" dirty="0"/>
              <a:t> </a:t>
            </a:r>
            <a:r>
              <a:rPr lang="en-US" sz="3528" dirty="0">
                <a:latin typeface="+mn-lt"/>
              </a:rPr>
              <a:t>con C# y Visual Studio con Xamarin</a:t>
            </a:r>
            <a:r>
              <a:rPr lang="en-US" sz="3528" dirty="0"/>
              <a:t>.</a:t>
            </a:r>
          </a:p>
        </p:txBody>
      </p:sp>
      <p:grpSp>
        <p:nvGrpSpPr>
          <p:cNvPr id="7" name="Group 6"/>
          <p:cNvGrpSpPr/>
          <p:nvPr/>
        </p:nvGrpSpPr>
        <p:grpSpPr>
          <a:xfrm>
            <a:off x="2281602" y="2054990"/>
            <a:ext cx="8012289" cy="4448770"/>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1070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654" y="1479572"/>
            <a:ext cx="10971244" cy="3640828"/>
          </a:xfrm>
        </p:spPr>
        <p:txBody>
          <a:bodyPr/>
          <a:lstStyle/>
          <a:p>
            <a:r>
              <a:rPr lang="es-ES_tradnl" sz="9598" spc="-400" dirty="0">
                <a:solidFill>
                  <a:schemeClr val="tx1">
                    <a:lumMod val="50000"/>
                    <a:lumOff val="50000"/>
                  </a:schemeClr>
                </a:solidFill>
              </a:rPr>
              <a:t>La clave, </a:t>
            </a:r>
            <a:r>
              <a:rPr lang="es-ES_tradnl" sz="9598" spc="-400" dirty="0">
                <a:solidFill>
                  <a:schemeClr val="tx2"/>
                </a:solidFill>
              </a:rPr>
              <a:t>compartir</a:t>
            </a:r>
            <a:r>
              <a:rPr lang="es-ES_tradnl" sz="9598" spc="-400" dirty="0">
                <a:solidFill>
                  <a:schemeClr val="tx1">
                    <a:lumMod val="50000"/>
                    <a:lumOff val="50000"/>
                  </a:schemeClr>
                </a:solidFill>
              </a:rPr>
              <a:t> código</a:t>
            </a:r>
          </a:p>
        </p:txBody>
      </p:sp>
    </p:spTree>
    <p:extLst>
      <p:ext uri="{BB962C8B-B14F-4D97-AF65-F5344CB8AC3E}">
        <p14:creationId xmlns:p14="http://schemas.microsoft.com/office/powerpoint/2010/main" val="41441616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6693534" y="2458012"/>
            <a:ext cx="4481488" cy="2464818"/>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920" dirty="0">
                <a:latin typeface="+mn-lt"/>
              </a:rPr>
              <a:t>1 </a:t>
            </a:r>
            <a:r>
              <a:rPr lang="en-US" sz="3920" dirty="0" err="1">
                <a:latin typeface="+mn-lt"/>
              </a:rPr>
              <a:t>librería</a:t>
            </a:r>
            <a:endParaRPr lang="en-US" sz="3920" dirty="0">
              <a:latin typeface="+mn-lt"/>
            </a:endParaRPr>
          </a:p>
          <a:p>
            <a:pPr marL="0" indent="0">
              <a:buNone/>
            </a:pPr>
            <a:r>
              <a:rPr lang="en-US" sz="3920" dirty="0" err="1">
                <a:latin typeface="+mn-lt"/>
              </a:rPr>
              <a:t>Múltiples</a:t>
            </a:r>
            <a:r>
              <a:rPr lang="en-US" sz="3920" dirty="0">
                <a:latin typeface="+mn-lt"/>
              </a:rPr>
              <a:t> </a:t>
            </a:r>
            <a:r>
              <a:rPr lang="en-US" sz="3920" dirty="0" err="1">
                <a:latin typeface="+mn-lt"/>
              </a:rPr>
              <a:t>Platformas</a:t>
            </a:r>
            <a:endParaRPr lang="en-US" sz="3920" dirty="0">
              <a:latin typeface="+mn-lt"/>
            </a:endParaRPr>
          </a:p>
          <a:p>
            <a:pPr marL="0" indent="0">
              <a:buNone/>
            </a:pPr>
            <a:endParaRPr lang="en-US" sz="2157" dirty="0">
              <a:latin typeface="+mn-lt"/>
            </a:endParaRPr>
          </a:p>
          <a:p>
            <a:pPr marL="0" indent="0">
              <a:buNone/>
            </a:pPr>
            <a:r>
              <a:rPr lang="en-US" sz="2353" dirty="0" err="1">
                <a:latin typeface="+mn-lt"/>
              </a:rPr>
              <a:t>Incluidas</a:t>
            </a:r>
            <a:r>
              <a:rPr lang="en-US" sz="2353" dirty="0">
                <a:latin typeface="+mn-lt"/>
              </a:rPr>
              <a:t>:</a:t>
            </a:r>
          </a:p>
          <a:p>
            <a:pPr marL="0" indent="0">
              <a:buNone/>
            </a:pPr>
            <a:r>
              <a:rPr lang="en-US" sz="2353" dirty="0" err="1">
                <a:solidFill>
                  <a:srgbClr val="6A44B0"/>
                </a:solidFill>
              </a:rPr>
              <a:t>Xamarin.iOS</a:t>
            </a:r>
            <a:r>
              <a:rPr lang="en-US" sz="2353" dirty="0"/>
              <a:t> y </a:t>
            </a:r>
            <a:r>
              <a:rPr lang="en-US" sz="2353" dirty="0" err="1">
                <a:solidFill>
                  <a:srgbClr val="56A618"/>
                </a:solidFill>
              </a:rPr>
              <a:t>Xamarin.Android</a:t>
            </a:r>
            <a:endParaRPr lang="en-US" sz="2353" dirty="0">
              <a:solidFill>
                <a:srgbClr val="56A618"/>
              </a:solidFill>
            </a:endParaRPr>
          </a:p>
        </p:txBody>
      </p:sp>
      <p:sp>
        <p:nvSpPr>
          <p:cNvPr id="4" name="Title 3"/>
          <p:cNvSpPr>
            <a:spLocks noGrp="1"/>
          </p:cNvSpPr>
          <p:nvPr>
            <p:ph type="title"/>
          </p:nvPr>
        </p:nvSpPr>
        <p:spPr>
          <a:xfrm>
            <a:off x="610378" y="275086"/>
            <a:ext cx="10971244" cy="1142838"/>
          </a:xfrm>
        </p:spPr>
        <p:txBody>
          <a:bodyPr/>
          <a:lstStyle/>
          <a:p>
            <a:r>
              <a:rPr lang="en-US" dirty="0"/>
              <a:t>Portable Class Libraries</a:t>
            </a: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94490" y="1516334"/>
            <a:ext cx="4495163" cy="4458814"/>
          </a:xfrm>
          <a:prstGeom prst="rect">
            <a:avLst/>
          </a:prstGeom>
        </p:spPr>
      </p:pic>
    </p:spTree>
    <p:extLst>
      <p:ext uri="{BB962C8B-B14F-4D97-AF65-F5344CB8AC3E}">
        <p14:creationId xmlns:p14="http://schemas.microsoft.com/office/powerpoint/2010/main" val="142002437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t>
            </a:r>
            <a:r>
              <a:rPr lang="en-US" dirty="0" err="1"/>
              <a:t>Qué</a:t>
            </a:r>
            <a:r>
              <a:rPr lang="en-US" dirty="0"/>
              <a:t> </a:t>
            </a:r>
            <a:r>
              <a:rPr lang="en-US" dirty="0" err="1"/>
              <a:t>vamos</a:t>
            </a:r>
            <a:r>
              <a:rPr lang="en-US" dirty="0"/>
              <a:t> a </a:t>
            </a:r>
            <a:r>
              <a:rPr lang="en-US" dirty="0" err="1"/>
              <a:t>ver</a:t>
            </a:r>
            <a:r>
              <a:rPr lang="en-US" dirty="0"/>
              <a:t>?</a:t>
            </a:r>
          </a:p>
        </p:txBody>
      </p:sp>
      <p:sp>
        <p:nvSpPr>
          <p:cNvPr id="6" name="Text Placeholder 5"/>
          <p:cNvSpPr>
            <a:spLocks noGrp="1"/>
          </p:cNvSpPr>
          <p:nvPr>
            <p:ph type="body" sz="quarter" idx="10"/>
          </p:nvPr>
        </p:nvSpPr>
        <p:spPr>
          <a:xfrm>
            <a:off x="269239" y="1189496"/>
            <a:ext cx="11653523" cy="6037544"/>
          </a:xfrm>
        </p:spPr>
        <p:txBody>
          <a:bodyPr/>
          <a:lstStyle/>
          <a:p>
            <a:r>
              <a:rPr lang="en-US" sz="1200" dirty="0" err="1"/>
              <a:t>Introducción</a:t>
            </a:r>
            <a:r>
              <a:rPr lang="en-US" sz="1200" dirty="0"/>
              <a:t> al taller</a:t>
            </a:r>
          </a:p>
          <a:p>
            <a:r>
              <a:rPr lang="en-US" sz="1200" dirty="0" err="1"/>
              <a:t>Repaso</a:t>
            </a:r>
            <a:r>
              <a:rPr lang="en-US" sz="1200" dirty="0"/>
              <a:t> a Xamarin</a:t>
            </a:r>
          </a:p>
          <a:p>
            <a:r>
              <a:rPr lang="en-US" sz="1200" dirty="0" err="1"/>
              <a:t>Creación</a:t>
            </a:r>
            <a:r>
              <a:rPr lang="en-US" sz="1200" dirty="0"/>
              <a:t> </a:t>
            </a:r>
            <a:r>
              <a:rPr lang="en-US" sz="1200" dirty="0" err="1"/>
              <a:t>proyecto</a:t>
            </a:r>
            <a:endParaRPr lang="en-US" sz="1200" dirty="0"/>
          </a:p>
          <a:p>
            <a:pPr marL="171450" lvl="1" indent="-171450">
              <a:buFont typeface="Arial" panose="020B0604020202020204" pitchFamily="34" charset="0"/>
              <a:buChar char="•"/>
            </a:pPr>
            <a:r>
              <a:rPr lang="en-US" sz="1200" dirty="0" err="1"/>
              <a:t>Estructura</a:t>
            </a:r>
            <a:r>
              <a:rPr lang="en-US" sz="1200" dirty="0"/>
              <a:t> </a:t>
            </a:r>
            <a:r>
              <a:rPr lang="en-US" sz="1200" dirty="0" err="1"/>
              <a:t>proyecto</a:t>
            </a:r>
            <a:endParaRPr lang="en-US" sz="1200" dirty="0"/>
          </a:p>
          <a:p>
            <a:pPr marL="171450" lvl="1" indent="-171450">
              <a:buFont typeface="Arial" panose="020B0604020202020204" pitchFamily="34" charset="0"/>
              <a:buChar char="•"/>
            </a:pPr>
            <a:r>
              <a:rPr lang="en-US" sz="1200" dirty="0"/>
              <a:t>MVVM</a:t>
            </a:r>
          </a:p>
          <a:p>
            <a:pPr marL="171450" lvl="1" indent="-171450">
              <a:buFont typeface="Arial" panose="020B0604020202020204" pitchFamily="34" charset="0"/>
              <a:buChar char="•"/>
            </a:pPr>
            <a:r>
              <a:rPr lang="en-US" sz="1200" dirty="0" err="1"/>
              <a:t>Primeras</a:t>
            </a:r>
            <a:r>
              <a:rPr lang="en-US" sz="1200" dirty="0"/>
              <a:t> </a:t>
            </a:r>
            <a:r>
              <a:rPr lang="en-US" sz="1200" dirty="0" err="1"/>
              <a:t>pruebas</a:t>
            </a:r>
            <a:r>
              <a:rPr lang="en-US" sz="1200" dirty="0"/>
              <a:t> enlace a </a:t>
            </a:r>
            <a:r>
              <a:rPr lang="en-US" sz="1200" dirty="0" err="1"/>
              <a:t>datos</a:t>
            </a:r>
            <a:endParaRPr lang="en-US" sz="1200" dirty="0"/>
          </a:p>
          <a:p>
            <a:r>
              <a:rPr lang="en-US" sz="1200" dirty="0"/>
              <a:t>La </a:t>
            </a:r>
            <a:r>
              <a:rPr lang="en-US" sz="1200" dirty="0" err="1"/>
              <a:t>interfaz</a:t>
            </a:r>
            <a:r>
              <a:rPr lang="en-US" sz="1200" dirty="0"/>
              <a:t> </a:t>
            </a:r>
            <a:r>
              <a:rPr lang="en-US" sz="1200" dirty="0" err="1"/>
              <a:t>compartida</a:t>
            </a:r>
            <a:endParaRPr lang="en-US" sz="1200" dirty="0"/>
          </a:p>
          <a:p>
            <a:pPr marL="171450" lvl="1" indent="-171450">
              <a:buFont typeface="Arial" panose="020B0604020202020204" pitchFamily="34" charset="0"/>
              <a:buChar char="•"/>
            </a:pPr>
            <a:r>
              <a:rPr lang="en-US" sz="1200" dirty="0" err="1"/>
              <a:t>Páginas</a:t>
            </a:r>
            <a:r>
              <a:rPr lang="en-US" sz="1200" dirty="0"/>
              <a:t>, Layouts y </a:t>
            </a:r>
            <a:r>
              <a:rPr lang="en-US" sz="1200" dirty="0" err="1"/>
              <a:t>controles</a:t>
            </a:r>
            <a:r>
              <a:rPr lang="en-US" sz="1200" dirty="0"/>
              <a:t> </a:t>
            </a:r>
            <a:r>
              <a:rPr lang="en-US" sz="1200" dirty="0" err="1"/>
              <a:t>en</a:t>
            </a:r>
            <a:r>
              <a:rPr lang="en-US" sz="1200" dirty="0"/>
              <a:t> </a:t>
            </a:r>
            <a:r>
              <a:rPr lang="en-US" sz="1200" dirty="0" err="1"/>
              <a:t>Xamarin.Forms</a:t>
            </a:r>
            <a:endParaRPr lang="en-US" sz="1200" dirty="0"/>
          </a:p>
          <a:p>
            <a:pPr marL="171450" lvl="1" indent="-171450">
              <a:buFont typeface="Arial" panose="020B0604020202020204" pitchFamily="34" charset="0"/>
              <a:buChar char="•"/>
            </a:pPr>
            <a:r>
              <a:rPr lang="en-US" sz="1200" dirty="0" err="1"/>
              <a:t>Recursos</a:t>
            </a:r>
            <a:r>
              <a:rPr lang="en-US" sz="1200" dirty="0"/>
              <a:t> y </a:t>
            </a:r>
            <a:r>
              <a:rPr lang="en-US" sz="1200" dirty="0" err="1"/>
              <a:t>estilos</a:t>
            </a:r>
            <a:endParaRPr lang="en-US" sz="1200" dirty="0"/>
          </a:p>
          <a:p>
            <a:pPr marL="171450" lvl="1" indent="-171450">
              <a:buFont typeface="Arial" panose="020B0604020202020204" pitchFamily="34" charset="0"/>
              <a:buChar char="•"/>
            </a:pPr>
            <a:r>
              <a:rPr lang="en-US" sz="1200" dirty="0" err="1"/>
              <a:t>Creando</a:t>
            </a:r>
            <a:r>
              <a:rPr lang="en-US" sz="1200" dirty="0"/>
              <a:t> la </a:t>
            </a:r>
            <a:r>
              <a:rPr lang="en-US" sz="1200" dirty="0" err="1"/>
              <a:t>interfaz</a:t>
            </a:r>
            <a:r>
              <a:rPr lang="en-US" sz="1200" dirty="0"/>
              <a:t> </a:t>
            </a:r>
            <a:r>
              <a:rPr lang="en-US" sz="1200" dirty="0" err="1"/>
              <a:t>básica</a:t>
            </a:r>
            <a:r>
              <a:rPr lang="en-US" sz="1200" dirty="0"/>
              <a:t> de </a:t>
            </a:r>
            <a:r>
              <a:rPr lang="en-US" sz="1200" dirty="0" err="1"/>
              <a:t>nuestra</a:t>
            </a:r>
            <a:r>
              <a:rPr lang="en-US" sz="1200" dirty="0"/>
              <a:t> App</a:t>
            </a:r>
          </a:p>
          <a:p>
            <a:r>
              <a:rPr lang="en-US" sz="1200" dirty="0" err="1"/>
              <a:t>Creación</a:t>
            </a:r>
            <a:r>
              <a:rPr lang="en-US" sz="1200" dirty="0"/>
              <a:t> de </a:t>
            </a:r>
            <a:r>
              <a:rPr lang="en-US" sz="1200" dirty="0" err="1"/>
              <a:t>servicios</a:t>
            </a:r>
            <a:endParaRPr lang="en-US" sz="1200" dirty="0"/>
          </a:p>
          <a:p>
            <a:pPr marL="171450" lvl="1" indent="-171450">
              <a:buFont typeface="Arial" panose="020B0604020202020204" pitchFamily="34" charset="0"/>
              <a:buChar char="•"/>
            </a:pPr>
            <a:r>
              <a:rPr lang="en-US" sz="1200" dirty="0" err="1"/>
              <a:t>Conceptos</a:t>
            </a:r>
            <a:r>
              <a:rPr lang="en-US" sz="1200" dirty="0"/>
              <a:t> </a:t>
            </a:r>
            <a:r>
              <a:rPr lang="en-US" sz="1200" dirty="0" err="1"/>
              <a:t>básicos</a:t>
            </a:r>
            <a:r>
              <a:rPr lang="en-US" sz="1200" dirty="0"/>
              <a:t> </a:t>
            </a:r>
            <a:r>
              <a:rPr lang="en-US" sz="1200" dirty="0" err="1"/>
              <a:t>relacionados</a:t>
            </a:r>
            <a:r>
              <a:rPr lang="en-US" sz="1200" dirty="0"/>
              <a:t> con </a:t>
            </a:r>
            <a:r>
              <a:rPr lang="en-US" sz="1200" dirty="0" err="1"/>
              <a:t>servicios</a:t>
            </a:r>
            <a:endParaRPr lang="en-US" sz="1200" dirty="0"/>
          </a:p>
          <a:p>
            <a:pPr marL="171450" lvl="1" indent="-171450">
              <a:buFont typeface="Arial" panose="020B0604020202020204" pitchFamily="34" charset="0"/>
              <a:buChar char="•"/>
            </a:pPr>
            <a:r>
              <a:rPr lang="en-US" sz="1200" dirty="0" err="1"/>
              <a:t>Creación</a:t>
            </a:r>
            <a:r>
              <a:rPr lang="en-US" sz="1200" dirty="0"/>
              <a:t> de </a:t>
            </a:r>
            <a:r>
              <a:rPr lang="en-US" sz="1200" dirty="0" err="1"/>
              <a:t>servicios</a:t>
            </a:r>
            <a:r>
              <a:rPr lang="en-US" sz="1200" dirty="0"/>
              <a:t> (</a:t>
            </a:r>
            <a:r>
              <a:rPr lang="en-US" sz="1200" dirty="0" err="1"/>
              <a:t>navegación</a:t>
            </a:r>
            <a:r>
              <a:rPr lang="en-US" sz="1200" dirty="0"/>
              <a:t> y REST)</a:t>
            </a:r>
          </a:p>
          <a:p>
            <a:pPr marL="171450" lvl="1" indent="-171450">
              <a:buFont typeface="Arial" panose="020B0604020202020204" pitchFamily="34" charset="0"/>
              <a:buChar char="•"/>
            </a:pPr>
            <a:r>
              <a:rPr lang="en-US" sz="1200" dirty="0" err="1"/>
              <a:t>Usando</a:t>
            </a:r>
            <a:r>
              <a:rPr lang="en-US" sz="1200" dirty="0"/>
              <a:t> plugins</a:t>
            </a:r>
          </a:p>
          <a:p>
            <a:r>
              <a:rPr lang="en-US" sz="1200" dirty="0" err="1"/>
              <a:t>Navegación</a:t>
            </a:r>
            <a:endParaRPr lang="en-US" sz="1200" dirty="0"/>
          </a:p>
          <a:p>
            <a:pPr marL="171450" lvl="1" indent="-171450">
              <a:buFont typeface="Arial" panose="020B0604020202020204" pitchFamily="34" charset="0"/>
              <a:buChar char="•"/>
            </a:pPr>
            <a:r>
              <a:rPr lang="en-US" sz="1200" dirty="0" err="1"/>
              <a:t>Conceptos</a:t>
            </a:r>
            <a:r>
              <a:rPr lang="en-US" sz="1200" dirty="0"/>
              <a:t> </a:t>
            </a:r>
            <a:r>
              <a:rPr lang="en-US" sz="1200" dirty="0" err="1"/>
              <a:t>básicos</a:t>
            </a:r>
            <a:r>
              <a:rPr lang="en-US" sz="1200" dirty="0"/>
              <a:t> de </a:t>
            </a:r>
            <a:r>
              <a:rPr lang="en-US" sz="1200" dirty="0" err="1"/>
              <a:t>navegación</a:t>
            </a:r>
            <a:endParaRPr lang="en-US" sz="1200" dirty="0"/>
          </a:p>
          <a:p>
            <a:pPr marL="171450" lvl="1" indent="-171450">
              <a:buFont typeface="Arial" panose="020B0604020202020204" pitchFamily="34" charset="0"/>
              <a:buChar char="•"/>
            </a:pPr>
            <a:r>
              <a:rPr lang="en-US" sz="1200" dirty="0" err="1"/>
              <a:t>Completar</a:t>
            </a:r>
            <a:r>
              <a:rPr lang="en-US" sz="1200" dirty="0"/>
              <a:t> la App</a:t>
            </a:r>
          </a:p>
          <a:p>
            <a:pPr lvl="1"/>
            <a:endParaRPr lang="en-US" sz="1568" dirty="0"/>
          </a:p>
          <a:p>
            <a:pPr lvl="1"/>
            <a:endParaRPr lang="en-US" dirty="0"/>
          </a:p>
        </p:txBody>
      </p:sp>
    </p:spTree>
    <p:extLst>
      <p:ext uri="{BB962C8B-B14F-4D97-AF65-F5344CB8AC3E}">
        <p14:creationId xmlns:p14="http://schemas.microsoft.com/office/powerpoint/2010/main" val="131144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766" y="2062971"/>
            <a:ext cx="3585189" cy="2672966"/>
          </a:xfrm>
        </p:spPr>
        <p:txBody>
          <a:bodyPr/>
          <a:lstStyle/>
          <a:p>
            <a:r>
              <a:rPr lang="en-US" dirty="0" err="1"/>
              <a:t>Estadísticas</a:t>
            </a:r>
            <a:r>
              <a:rPr lang="en-US" dirty="0"/>
              <a:t> de </a:t>
            </a:r>
            <a:r>
              <a:rPr lang="en-US" dirty="0" err="1"/>
              <a:t>código</a:t>
            </a:r>
            <a:r>
              <a:rPr lang="en-US" dirty="0"/>
              <a:t> </a:t>
            </a:r>
            <a:r>
              <a:rPr lang="en-US" dirty="0" err="1"/>
              <a:t>compartido</a:t>
            </a:r>
            <a:endParaRPr lang="en-US" dirty="0"/>
          </a:p>
        </p:txBody>
      </p:sp>
      <p:sp>
        <p:nvSpPr>
          <p:cNvPr id="91" name="TextBox 90"/>
          <p:cNvSpPr txBox="1"/>
          <p:nvPr/>
        </p:nvSpPr>
        <p:spPr>
          <a:xfrm>
            <a:off x="1477580" y="4200474"/>
            <a:ext cx="1195063" cy="331773"/>
          </a:xfrm>
          <a:prstGeom prst="rect">
            <a:avLst/>
          </a:prstGeom>
          <a:noFill/>
          <a:ln>
            <a:noFill/>
          </a:ln>
        </p:spPr>
        <p:txBody>
          <a:bodyPr wrap="square" rtlCol="0">
            <a:spAutoFit/>
          </a:bodyPr>
          <a:lstStyle/>
          <a:p>
            <a:pPr algn="r" defTabSz="609397"/>
            <a:r>
              <a:rPr lang="en-US" sz="1567"/>
              <a:t>Mac</a:t>
            </a:r>
            <a:endParaRPr lang="en-US" sz="1567" dirty="0"/>
          </a:p>
        </p:txBody>
      </p:sp>
      <p:sp>
        <p:nvSpPr>
          <p:cNvPr id="92" name="TextBox 91"/>
          <p:cNvSpPr txBox="1"/>
          <p:nvPr/>
        </p:nvSpPr>
        <p:spPr>
          <a:xfrm>
            <a:off x="1502477" y="2949561"/>
            <a:ext cx="1195063" cy="331773"/>
          </a:xfrm>
          <a:prstGeom prst="rect">
            <a:avLst/>
          </a:prstGeom>
          <a:noFill/>
          <a:ln>
            <a:noFill/>
          </a:ln>
        </p:spPr>
        <p:txBody>
          <a:bodyPr wrap="square" rtlCol="0">
            <a:spAutoFit/>
          </a:bodyPr>
          <a:lstStyle/>
          <a:p>
            <a:pPr algn="r" defTabSz="609397"/>
            <a:r>
              <a:rPr lang="en-US" sz="1567"/>
              <a:t>iOS</a:t>
            </a:r>
            <a:endParaRPr lang="en-US" sz="1567" dirty="0"/>
          </a:p>
        </p:txBody>
      </p:sp>
      <p:sp>
        <p:nvSpPr>
          <p:cNvPr id="93" name="TextBox 92"/>
          <p:cNvSpPr txBox="1"/>
          <p:nvPr/>
        </p:nvSpPr>
        <p:spPr>
          <a:xfrm>
            <a:off x="1502477" y="1698648"/>
            <a:ext cx="1195063" cy="331773"/>
          </a:xfrm>
          <a:prstGeom prst="rect">
            <a:avLst/>
          </a:prstGeom>
          <a:noFill/>
          <a:ln>
            <a:noFill/>
          </a:ln>
        </p:spPr>
        <p:txBody>
          <a:bodyPr wrap="square" rtlCol="0">
            <a:spAutoFit/>
          </a:bodyPr>
          <a:lstStyle/>
          <a:p>
            <a:pPr algn="r" defTabSz="609397"/>
            <a:r>
              <a:rPr lang="en-US" sz="1567" dirty="0"/>
              <a:t>Android</a:t>
            </a:r>
          </a:p>
        </p:txBody>
      </p:sp>
      <p:sp>
        <p:nvSpPr>
          <p:cNvPr id="95" name="TextBox 94"/>
          <p:cNvSpPr txBox="1"/>
          <p:nvPr/>
        </p:nvSpPr>
        <p:spPr>
          <a:xfrm>
            <a:off x="680869" y="5483016"/>
            <a:ext cx="1917082" cy="331773"/>
          </a:xfrm>
          <a:prstGeom prst="rect">
            <a:avLst/>
          </a:prstGeom>
          <a:noFill/>
          <a:ln>
            <a:noFill/>
          </a:ln>
        </p:spPr>
        <p:txBody>
          <a:bodyPr wrap="square" rtlCol="0">
            <a:spAutoFit/>
          </a:bodyPr>
          <a:lstStyle/>
          <a:p>
            <a:pPr algn="r" defTabSz="609397"/>
            <a:r>
              <a:rPr lang="en-US" sz="1567"/>
              <a:t>Windows Phone</a:t>
            </a:r>
            <a:endParaRPr lang="en-US" sz="1567" dirty="0"/>
          </a:p>
        </p:txBody>
      </p:sp>
      <p:grpSp>
        <p:nvGrpSpPr>
          <p:cNvPr id="4" name="Group 3"/>
          <p:cNvGrpSpPr/>
          <p:nvPr/>
        </p:nvGrpSpPr>
        <p:grpSpPr>
          <a:xfrm>
            <a:off x="1314736" y="516034"/>
            <a:ext cx="5354283" cy="5825935"/>
            <a:chOff x="2560636" y="525462"/>
            <a:chExt cx="5462419" cy="5943600"/>
          </a:xfrm>
        </p:grpSpPr>
        <p:grpSp>
          <p:nvGrpSpPr>
            <p:cNvPr id="96" name="Group 95"/>
            <p:cNvGrpSpPr/>
            <p:nvPr/>
          </p:nvGrpSpPr>
          <p:grpSpPr>
            <a:xfrm>
              <a:off x="2560636" y="525462"/>
              <a:ext cx="5462419" cy="5943600"/>
              <a:chOff x="2560637" y="525462"/>
              <a:chExt cx="5462419" cy="5943600"/>
            </a:xfrm>
          </p:grpSpPr>
          <p:sp>
            <p:nvSpPr>
              <p:cNvPr id="36" name="TextBox 35"/>
              <p:cNvSpPr txBox="1"/>
              <p:nvPr/>
            </p:nvSpPr>
            <p:spPr>
              <a:xfrm>
                <a:off x="4541837" y="537918"/>
                <a:ext cx="981075" cy="369512"/>
              </a:xfrm>
              <a:prstGeom prst="rect">
                <a:avLst/>
              </a:prstGeom>
              <a:noFill/>
              <a:ln>
                <a:noFill/>
              </a:ln>
            </p:spPr>
            <p:txBody>
              <a:bodyPr wrap="square" rtlCol="0">
                <a:spAutoFit/>
              </a:bodyPr>
              <a:lstStyle/>
              <a:p>
                <a:pPr algn="ctr" defTabSz="609397"/>
                <a:r>
                  <a:rPr lang="en-US" sz="1766" dirty="0" err="1">
                    <a:solidFill>
                      <a:schemeClr val="tx1">
                        <a:lumMod val="60000"/>
                        <a:lumOff val="40000"/>
                      </a:schemeClr>
                    </a:solidFill>
                  </a:rPr>
                  <a:t>iCircuit</a:t>
                </a:r>
                <a:endParaRPr lang="en-US" sz="1766" dirty="0">
                  <a:solidFill>
                    <a:schemeClr val="tx1">
                      <a:lumMod val="60000"/>
                      <a:lumOff val="40000"/>
                    </a:schemeClr>
                  </a:solidFill>
                </a:endParaRPr>
              </a:p>
            </p:txBody>
          </p:sp>
          <p:sp>
            <p:nvSpPr>
              <p:cNvPr id="37" name="TextBox 36"/>
              <p:cNvSpPr txBox="1"/>
              <p:nvPr/>
            </p:nvSpPr>
            <p:spPr>
              <a:xfrm>
                <a:off x="6232354" y="525462"/>
                <a:ext cx="1524000" cy="369512"/>
              </a:xfrm>
              <a:prstGeom prst="rect">
                <a:avLst/>
              </a:prstGeom>
              <a:noFill/>
              <a:ln>
                <a:noFill/>
              </a:ln>
            </p:spPr>
            <p:txBody>
              <a:bodyPr wrap="square" rtlCol="0">
                <a:spAutoFit/>
              </a:bodyPr>
              <a:lstStyle/>
              <a:p>
                <a:pPr algn="ctr" defTabSz="609397"/>
                <a:r>
                  <a:rPr lang="en-US" sz="1766" dirty="0">
                    <a:solidFill>
                      <a:schemeClr val="tx1">
                        <a:lumMod val="60000"/>
                        <a:lumOff val="40000"/>
                      </a:schemeClr>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965656"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2" name="Chart 61"/>
              <p:cNvGraphicFramePr/>
              <p:nvPr>
                <p:extLst/>
              </p:nvPr>
            </p:nvGraphicFramePr>
            <p:xfrm>
              <a:off x="25606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6" name="Chart 65"/>
              <p:cNvGraphicFramePr/>
              <p:nvPr>
                <p:extLst/>
              </p:nvPr>
            </p:nvGraphicFramePr>
            <p:xfrm>
              <a:off x="5965654" y="24304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68" name="Chart 67"/>
              <p:cNvGraphicFramePr/>
              <p:nvPr>
                <p:extLst/>
              </p:nvPr>
            </p:nvGraphicFramePr>
            <p:xfrm>
              <a:off x="2560637"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5" name="Chart 74"/>
              <p:cNvGraphicFramePr/>
              <p:nvPr>
                <p:extLst/>
              </p:nvPr>
            </p:nvGraphicFramePr>
            <p:xfrm>
              <a:off x="5965654" y="3725862"/>
              <a:ext cx="2057400" cy="1447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11"/>
              </a:graphicData>
            </a:graphic>
          </p:graphicFrame>
        </p:grpSp>
        <p:grpSp>
          <p:nvGrpSpPr>
            <p:cNvPr id="109" name="Group 108"/>
            <p:cNvGrpSpPr/>
            <p:nvPr/>
          </p:nvGrpSpPr>
          <p:grpSpPr>
            <a:xfrm>
              <a:off x="6727651" y="5554662"/>
              <a:ext cx="457200" cy="457200"/>
              <a:chOff x="3755852" y="1516062"/>
              <a:chExt cx="457200" cy="457200"/>
            </a:xfrm>
          </p:grpSpPr>
          <p:cxnSp>
            <p:nvCxnSpPr>
              <p:cNvPr id="110" name="Straight Connector 109"/>
              <p:cNvCxnSpPr/>
              <p:nvPr/>
            </p:nvCxnSpPr>
            <p:spPr>
              <a:xfrm>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4328" y="4997520"/>
            <a:ext cx="5825935"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4328" y="3727765"/>
            <a:ext cx="5825935"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4328" y="2458011"/>
            <a:ext cx="5825935"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726607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A800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Introducción</a:t>
            </a:r>
            <a:r>
              <a:rPr lang="en-US" dirty="0"/>
              <a:t> a </a:t>
            </a:r>
            <a:r>
              <a:rPr lang="en-US" dirty="0" err="1"/>
              <a:t>Xamarin.Forms</a:t>
            </a:r>
            <a:endParaRPr lang="en-US" dirty="0"/>
          </a:p>
        </p:txBody>
      </p:sp>
    </p:spTree>
    <p:extLst>
      <p:ext uri="{BB962C8B-B14F-4D97-AF65-F5344CB8AC3E}">
        <p14:creationId xmlns:p14="http://schemas.microsoft.com/office/powerpoint/2010/main" val="131306699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690364" y="5283838"/>
            <a:ext cx="8813594" cy="1366656"/>
          </a:xfrm>
        </p:spPr>
        <p:txBody>
          <a:bodyPr/>
          <a:lstStyle/>
          <a:p>
            <a:pPr algn="ctr">
              <a:spcAft>
                <a:spcPts val="588"/>
              </a:spcAft>
            </a:pPr>
            <a:r>
              <a:rPr lang="en-US" sz="2745" dirty="0" err="1">
                <a:gradFill>
                  <a:gsLst>
                    <a:gs pos="2917">
                      <a:schemeClr val="tx1"/>
                    </a:gs>
                    <a:gs pos="30000">
                      <a:schemeClr val="tx1"/>
                    </a:gs>
                  </a:gsLst>
                  <a:lin ang="5400000" scaled="0"/>
                </a:gradFill>
              </a:rPr>
              <a:t>Crear</a:t>
            </a:r>
            <a:r>
              <a:rPr lang="en-US" sz="2745" dirty="0">
                <a:gradFill>
                  <a:gsLst>
                    <a:gs pos="2917">
                      <a:schemeClr val="tx1"/>
                    </a:gs>
                    <a:gs pos="30000">
                      <a:schemeClr val="tx1"/>
                    </a:gs>
                  </a:gsLst>
                  <a:lin ang="5400000" scaled="0"/>
                </a:gradFill>
              </a:rPr>
              <a:t> UIs </a:t>
            </a:r>
            <a:r>
              <a:rPr lang="en-US" sz="2745" dirty="0" err="1">
                <a:gradFill>
                  <a:gsLst>
                    <a:gs pos="2917">
                      <a:schemeClr val="tx1"/>
                    </a:gs>
                    <a:gs pos="30000">
                      <a:schemeClr val="tx1"/>
                    </a:gs>
                  </a:gsLst>
                  <a:lin ang="5400000" scaled="0"/>
                </a:gradFill>
              </a:rPr>
              <a:t>nativas</a:t>
            </a:r>
            <a:r>
              <a:rPr lang="en-US" sz="2745" dirty="0">
                <a:gradFill>
                  <a:gsLst>
                    <a:gs pos="2917">
                      <a:schemeClr val="tx1"/>
                    </a:gs>
                    <a:gs pos="30000">
                      <a:schemeClr val="tx1"/>
                    </a:gs>
                  </a:gsLst>
                  <a:lin ang="5400000" scaled="0"/>
                </a:gradFill>
              </a:rPr>
              <a:t> para iOS, Android, y Windows </a:t>
            </a:r>
          </a:p>
          <a:p>
            <a:pPr algn="ctr">
              <a:spcAft>
                <a:spcPts val="588"/>
              </a:spcAft>
            </a:pPr>
            <a:r>
              <a:rPr lang="en-US" sz="2745" dirty="0" err="1">
                <a:gradFill>
                  <a:gsLst>
                    <a:gs pos="2917">
                      <a:schemeClr val="tx1"/>
                    </a:gs>
                    <a:gs pos="30000">
                      <a:schemeClr val="tx1"/>
                    </a:gs>
                  </a:gsLst>
                  <a:lin ang="5400000" scaled="0"/>
                </a:gradFill>
              </a:rPr>
              <a:t>Desde</a:t>
            </a:r>
            <a:r>
              <a:rPr lang="en-US" sz="2745" dirty="0">
                <a:gradFill>
                  <a:gsLst>
                    <a:gs pos="2917">
                      <a:schemeClr val="tx1"/>
                    </a:gs>
                    <a:gs pos="30000">
                      <a:schemeClr val="tx1"/>
                    </a:gs>
                  </a:gsLst>
                  <a:lin ang="5400000" scaled="0"/>
                </a:gradFill>
              </a:rPr>
              <a:t> un </a:t>
            </a:r>
            <a:r>
              <a:rPr lang="en-US" sz="2745" dirty="0" err="1">
                <a:gradFill>
                  <a:gsLst>
                    <a:gs pos="2917">
                      <a:schemeClr val="tx1"/>
                    </a:gs>
                    <a:gs pos="30000">
                      <a:schemeClr val="tx1"/>
                    </a:gs>
                  </a:gsLst>
                  <a:lin ang="5400000" scaled="0"/>
                </a:gradFill>
              </a:rPr>
              <a:t>mismo</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archivo</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común</a:t>
            </a:r>
            <a:r>
              <a:rPr lang="en-US" sz="2745" dirty="0">
                <a:gradFill>
                  <a:gsLst>
                    <a:gs pos="2917">
                      <a:schemeClr val="tx1"/>
                    </a:gs>
                    <a:gs pos="30000">
                      <a:schemeClr val="tx1"/>
                    </a:gs>
                  </a:gsLst>
                  <a:lin ang="5400000" scaled="0"/>
                </a:gradFill>
              </a:rPr>
              <a:t>, </a:t>
            </a:r>
            <a:r>
              <a:rPr lang="en-US" sz="2745" dirty="0" err="1">
                <a:gradFill>
                  <a:gsLst>
                    <a:gs pos="2917">
                      <a:schemeClr val="tx1"/>
                    </a:gs>
                    <a:gs pos="30000">
                      <a:schemeClr val="tx1"/>
                    </a:gs>
                  </a:gsLst>
                  <a:lin ang="5400000" scaled="0"/>
                </a:gradFill>
              </a:rPr>
              <a:t>compartido</a:t>
            </a:r>
            <a:r>
              <a:rPr lang="en-US" sz="2745" dirty="0">
                <a:gradFill>
                  <a:gsLst>
                    <a:gs pos="2917">
                      <a:schemeClr val="tx1"/>
                    </a:gs>
                    <a:gs pos="30000">
                      <a:schemeClr val="tx1"/>
                    </a:gs>
                  </a:gsLst>
                  <a:lin ang="5400000" scaled="0"/>
                </a:gradFill>
              </a:rPr>
              <a:t> C#.</a:t>
            </a:r>
          </a:p>
        </p:txBody>
      </p:sp>
      <p:sp>
        <p:nvSpPr>
          <p:cNvPr id="24" name="Title 23"/>
          <p:cNvSpPr>
            <a:spLocks noGrp="1"/>
          </p:cNvSpPr>
          <p:nvPr>
            <p:ph type="title"/>
          </p:nvPr>
        </p:nvSpPr>
        <p:spPr>
          <a:xfrm>
            <a:off x="270066" y="366651"/>
            <a:ext cx="11654187" cy="899409"/>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788323" y="1628832"/>
            <a:ext cx="8615355" cy="3600336"/>
          </a:xfrm>
          <a:prstGeom prst="rect">
            <a:avLst/>
          </a:prstGeom>
        </p:spPr>
      </p:pic>
    </p:spTree>
    <p:extLst>
      <p:ext uri="{BB962C8B-B14F-4D97-AF65-F5344CB8AC3E}">
        <p14:creationId xmlns:p14="http://schemas.microsoft.com/office/powerpoint/2010/main" val="279614287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1000641" y="5167625"/>
            <a:ext cx="4502496" cy="1006173"/>
          </a:xfrm>
        </p:spPr>
        <p:txBody>
          <a:bodyPr/>
          <a:lstStyle/>
          <a:p>
            <a:pPr algn="ctr">
              <a:lnSpc>
                <a:spcPct val="100000"/>
              </a:lnSpc>
            </a:pPr>
            <a:r>
              <a:rPr lang="en-US" sz="2549" dirty="0" err="1">
                <a:solidFill>
                  <a:schemeClr val="tx1"/>
                </a:solidFill>
                <a:latin typeface="+mn-lt"/>
              </a:rPr>
              <a:t>Enfoque</a:t>
            </a:r>
            <a:r>
              <a:rPr lang="en-US" sz="2549" dirty="0">
                <a:solidFill>
                  <a:schemeClr val="tx1"/>
                </a:solidFill>
                <a:latin typeface="+mn-lt"/>
              </a:rPr>
              <a:t> </a:t>
            </a:r>
            <a:r>
              <a:rPr lang="en-US" sz="2549" dirty="0" err="1">
                <a:solidFill>
                  <a:schemeClr val="tx1"/>
                </a:solidFill>
                <a:latin typeface="+mn-lt"/>
              </a:rPr>
              <a:t>tradicional</a:t>
            </a:r>
            <a:r>
              <a:rPr lang="en-US" sz="2549" dirty="0">
                <a:solidFill>
                  <a:schemeClr val="tx1"/>
                </a:solidFill>
                <a:latin typeface="+mn-lt"/>
              </a:rPr>
              <a:t> de Xamarin</a:t>
            </a:r>
          </a:p>
        </p:txBody>
      </p:sp>
      <p:sp>
        <p:nvSpPr>
          <p:cNvPr id="4" name="Text Placeholder 3"/>
          <p:cNvSpPr>
            <a:spLocks noGrp="1"/>
          </p:cNvSpPr>
          <p:nvPr>
            <p:ph type="body" sz="quarter" idx="11"/>
          </p:nvPr>
        </p:nvSpPr>
        <p:spPr>
          <a:xfrm>
            <a:off x="6548817" y="5167625"/>
            <a:ext cx="4493937" cy="1398460"/>
          </a:xfrm>
        </p:spPr>
        <p:txBody>
          <a:bodyPr/>
          <a:lstStyle/>
          <a:p>
            <a:pPr algn="ctr">
              <a:lnSpc>
                <a:spcPct val="100000"/>
              </a:lnSpc>
            </a:pPr>
            <a:r>
              <a:rPr lang="en-US" sz="2549" dirty="0">
                <a:solidFill>
                  <a:schemeClr val="tx1"/>
                </a:solidFill>
                <a:latin typeface="+mn-lt"/>
              </a:rPr>
              <a:t>Con </a:t>
            </a:r>
            <a:r>
              <a:rPr lang="en-US" sz="2549" dirty="0" err="1">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a:solidFill>
                  <a:schemeClr val="tx1"/>
                </a:solidFill>
              </a:rPr>
              <a:t>Más</a:t>
            </a:r>
            <a:r>
              <a:rPr lang="en-US" sz="2549" dirty="0">
                <a:solidFill>
                  <a:schemeClr val="tx1"/>
                </a:solidFill>
              </a:rPr>
              <a:t> </a:t>
            </a:r>
            <a:r>
              <a:rPr lang="en-US" sz="2549" dirty="0" err="1">
                <a:solidFill>
                  <a:schemeClr val="tx1"/>
                </a:solidFill>
              </a:rPr>
              <a:t>código</a:t>
            </a:r>
            <a:r>
              <a:rPr lang="en-US" sz="2549" dirty="0">
                <a:solidFill>
                  <a:schemeClr val="tx1"/>
                </a:solidFill>
              </a:rPr>
              <a:t> </a:t>
            </a:r>
            <a:r>
              <a:rPr lang="en-US" sz="2549" dirty="0" err="1">
                <a:solidFill>
                  <a:schemeClr val="tx1"/>
                </a:solidFill>
              </a:rPr>
              <a:t>compartido</a:t>
            </a:r>
            <a:r>
              <a:rPr lang="en-US" sz="2549" dirty="0">
                <a:solidFill>
                  <a:schemeClr val="tx1"/>
                </a:solidFill>
              </a:rPr>
              <a:t>, </a:t>
            </a:r>
            <a:r>
              <a:rPr lang="en-US" sz="2549" dirty="0" err="1">
                <a:solidFill>
                  <a:schemeClr val="tx1"/>
                </a:solidFill>
              </a:rPr>
              <a:t>todo</a:t>
            </a:r>
            <a:r>
              <a:rPr lang="en-US" sz="2549" dirty="0">
                <a:solidFill>
                  <a:schemeClr val="tx1"/>
                </a:solidFill>
              </a:rPr>
              <a:t> </a:t>
            </a:r>
            <a:r>
              <a:rPr lang="en-US" sz="2549" dirty="0" err="1">
                <a:solidFill>
                  <a:schemeClr val="tx1"/>
                </a:solidFill>
              </a:rPr>
              <a:t>nativo</a:t>
            </a:r>
            <a:endParaRPr lang="en-US" sz="2549" dirty="0">
              <a:solidFill>
                <a:schemeClr val="tx1"/>
              </a:solidFill>
            </a:endParaRPr>
          </a:p>
        </p:txBody>
      </p:sp>
      <p:grpSp>
        <p:nvGrpSpPr>
          <p:cNvPr id="25" name="Group 24"/>
          <p:cNvGrpSpPr/>
          <p:nvPr/>
        </p:nvGrpSpPr>
        <p:grpSpPr>
          <a:xfrm>
            <a:off x="1000641" y="2481564"/>
            <a:ext cx="4502496" cy="253618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5313" y="1803244"/>
            <a:ext cx="3722125" cy="615702"/>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259" y="1803244"/>
            <a:ext cx="4502496" cy="3202060"/>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703598"/>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97652"/>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3136" dirty="0">
                  <a:solidFill>
                    <a:schemeClr val="bg1"/>
                  </a:solidFill>
                </a:rPr>
                <a:t>Shared UI Code</a:t>
              </a:r>
            </a:p>
          </p:txBody>
        </p:sp>
      </p:grpSp>
      <p:sp>
        <p:nvSpPr>
          <p:cNvPr id="67" name="TextBox 66"/>
          <p:cNvSpPr txBox="1"/>
          <p:nvPr/>
        </p:nvSpPr>
        <p:spPr>
          <a:xfrm>
            <a:off x="1010182" y="3518064"/>
            <a:ext cx="4492955" cy="689669"/>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3028640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5859477" y="1939451"/>
            <a:ext cx="5544287" cy="3982768"/>
          </a:xfrm>
          <a:prstGeom prst="rect">
            <a:avLst/>
          </a:prstGeom>
        </p:spPr>
        <p:txBody>
          <a:bodyPr vert="horz" wrap="square" lIns="143407" tIns="89630" rIns="143407" bIns="89630"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rgbClr val="6FBD23"/>
                </a:solidFill>
              </a:rPr>
              <a:t>✓  </a:t>
            </a:r>
            <a:r>
              <a:rPr lang="en-US" sz="2745" dirty="0">
                <a:solidFill>
                  <a:schemeClr val="tx1"/>
                </a:solidFill>
                <a:latin typeface="+mj-lt"/>
              </a:rPr>
              <a:t>40+ </a:t>
            </a:r>
            <a:r>
              <a:rPr lang="en-US" sz="2745" dirty="0" err="1">
                <a:solidFill>
                  <a:schemeClr val="tx1"/>
                </a:solidFill>
                <a:latin typeface="+mj-lt"/>
              </a:rPr>
              <a:t>páginas</a:t>
            </a:r>
            <a:r>
              <a:rPr lang="en-US" sz="2745" dirty="0">
                <a:solidFill>
                  <a:schemeClr val="tx1"/>
                </a:solidFill>
                <a:latin typeface="+mj-lt"/>
              </a:rPr>
              <a:t>, layouts, y </a:t>
            </a:r>
            <a:r>
              <a:rPr lang="en-US" sz="2745" dirty="0" err="1">
                <a:solidFill>
                  <a:schemeClr val="tx1"/>
                </a:solidFill>
                <a:latin typeface="+mj-lt"/>
              </a:rPr>
              <a:t>controles</a:t>
            </a:r>
            <a:endParaRPr lang="en-US" sz="2745" dirty="0">
              <a:solidFill>
                <a:schemeClr val="tx1"/>
              </a:solidFill>
              <a:latin typeface="+mj-lt"/>
            </a:endParaRPr>
          </a:p>
          <a:p>
            <a:pPr marL="0" indent="0"/>
            <a:r>
              <a:rPr lang="en-US" sz="2745" dirty="0">
                <a:solidFill>
                  <a:schemeClr val="tx1"/>
                </a:solidFill>
                <a:latin typeface="+mj-lt"/>
              </a:rPr>
              <a:t>      </a:t>
            </a:r>
            <a:r>
              <a:rPr lang="en-US" sz="2353" dirty="0">
                <a:solidFill>
                  <a:schemeClr val="bg2">
                    <a:lumMod val="50000"/>
                  </a:schemeClr>
                </a:solidFill>
                <a:latin typeface="+mj-lt"/>
              </a:rPr>
              <a:t>(code behind o XAML)</a:t>
            </a:r>
          </a:p>
          <a:p>
            <a:pPr marL="0" indent="0">
              <a:lnSpc>
                <a:spcPct val="110000"/>
              </a:lnSpc>
            </a:pPr>
            <a:r>
              <a:rPr lang="en-US" sz="2745" dirty="0">
                <a:solidFill>
                  <a:srgbClr val="6FBD23"/>
                </a:solidFill>
              </a:rPr>
              <a:t>✓  </a:t>
            </a:r>
            <a:r>
              <a:rPr lang="en-US" sz="2745" dirty="0">
                <a:solidFill>
                  <a:schemeClr val="tx1"/>
                </a:solidFill>
                <a:latin typeface="+mj-lt"/>
              </a:rPr>
              <a:t>Two-way data binding</a:t>
            </a:r>
          </a:p>
          <a:p>
            <a:pPr marL="0" indent="0">
              <a:lnSpc>
                <a:spcPct val="110000"/>
              </a:lnSpc>
            </a:pPr>
            <a:r>
              <a:rPr lang="en-US" sz="2745" dirty="0">
                <a:solidFill>
                  <a:srgbClr val="6FBD23"/>
                </a:solidFill>
              </a:rPr>
              <a:t>✓  </a:t>
            </a:r>
            <a:r>
              <a:rPr lang="en-US" sz="2745" dirty="0" err="1">
                <a:solidFill>
                  <a:schemeClr val="tx1"/>
                </a:solidFill>
                <a:latin typeface="+mj-lt"/>
              </a:rPr>
              <a:t>Mavegación</a:t>
            </a:r>
            <a:endParaRPr lang="en-US" sz="2745" dirty="0">
              <a:solidFill>
                <a:schemeClr val="tx1"/>
              </a:solidFill>
              <a:latin typeface="+mj-lt"/>
            </a:endParaRPr>
          </a:p>
          <a:p>
            <a:pPr marL="0" indent="0">
              <a:lnSpc>
                <a:spcPct val="110000"/>
              </a:lnSpc>
            </a:pPr>
            <a:r>
              <a:rPr lang="en-US" sz="2745" dirty="0">
                <a:solidFill>
                  <a:srgbClr val="6FBD23"/>
                </a:solidFill>
              </a:rPr>
              <a:t>✓ </a:t>
            </a:r>
            <a:r>
              <a:rPr lang="en-US" sz="2745" dirty="0">
                <a:solidFill>
                  <a:schemeClr val="tx1"/>
                </a:solidFill>
                <a:latin typeface="+mj-lt"/>
              </a:rPr>
              <a:t>API de </a:t>
            </a:r>
            <a:r>
              <a:rPr lang="en-US" sz="2745" dirty="0" err="1">
                <a:solidFill>
                  <a:schemeClr val="tx1"/>
                </a:solidFill>
                <a:latin typeface="+mj-lt"/>
              </a:rPr>
              <a:t>animaciones</a:t>
            </a:r>
            <a:endParaRPr lang="en-US" sz="2745" dirty="0">
              <a:solidFill>
                <a:schemeClr val="tx1"/>
              </a:solidFill>
              <a:latin typeface="+mj-lt"/>
            </a:endParaRPr>
          </a:p>
          <a:p>
            <a:pPr marL="0" indent="0">
              <a:lnSpc>
                <a:spcPct val="110000"/>
              </a:lnSpc>
            </a:pPr>
            <a:r>
              <a:rPr lang="en-US" sz="2745" dirty="0">
                <a:solidFill>
                  <a:srgbClr val="6FBD23"/>
                </a:solidFill>
              </a:rPr>
              <a:t>✓  </a:t>
            </a:r>
            <a:r>
              <a:rPr lang="en-US" sz="2745" dirty="0">
                <a:solidFill>
                  <a:schemeClr val="tx1"/>
                </a:solidFill>
                <a:latin typeface="+mj-lt"/>
              </a:rPr>
              <a:t>Dependency Service</a:t>
            </a:r>
          </a:p>
          <a:p>
            <a:pPr marL="0" indent="0">
              <a:lnSpc>
                <a:spcPct val="110000"/>
              </a:lnSpc>
            </a:pPr>
            <a:r>
              <a:rPr lang="en-US" sz="2745" dirty="0">
                <a:solidFill>
                  <a:srgbClr val="6FBD23"/>
                </a:solidFill>
              </a:rPr>
              <a:t>✓  </a:t>
            </a:r>
            <a:r>
              <a:rPr lang="en-US" sz="2745" dirty="0">
                <a:solidFill>
                  <a:schemeClr val="tx1"/>
                </a:solidFill>
                <a:latin typeface="+mj-lt"/>
              </a:rPr>
              <a:t>Messaging Center</a:t>
            </a:r>
          </a:p>
          <a:p>
            <a:pPr marL="0" indent="0">
              <a:lnSpc>
                <a:spcPct val="110000"/>
              </a:lnSpc>
            </a:pPr>
            <a:endParaRPr lang="en-US" sz="2745" dirty="0">
              <a:solidFill>
                <a:schemeClr val="tx1"/>
              </a:solidFill>
              <a:latin typeface="+mj-lt"/>
            </a:endParaRPr>
          </a:p>
          <a:p>
            <a:pPr marL="0" indent="0">
              <a:lnSpc>
                <a:spcPct val="110000"/>
              </a:lnSpc>
            </a:pPr>
            <a:endParaRPr lang="en-US" sz="2745" dirty="0">
              <a:solidFill>
                <a:schemeClr val="tx1"/>
              </a:solidFill>
              <a:latin typeface="+mj-lt"/>
            </a:endParaRPr>
          </a:p>
        </p:txBody>
      </p:sp>
      <p:grpSp>
        <p:nvGrpSpPr>
          <p:cNvPr id="48" name="Group 47"/>
          <p:cNvGrpSpPr/>
          <p:nvPr/>
        </p:nvGrpSpPr>
        <p:grpSpPr>
          <a:xfrm>
            <a:off x="1025539" y="2052215"/>
            <a:ext cx="4502496" cy="3202060"/>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solidFill>
                    <a:srgbClr val="00BBF1"/>
                  </a:solidFill>
                  <a:ea typeface="Segoe UI" pitchFamily="34" charset="0"/>
                  <a:cs typeface="Segoe UI" pitchFamily="34" charset="0"/>
                </a:rPr>
                <a:t> </a:t>
              </a:r>
            </a:p>
          </p:txBody>
        </p:sp>
        <p:sp>
          <p:nvSpPr>
            <p:cNvPr id="53" name="TextBox 52"/>
            <p:cNvSpPr txBox="1"/>
            <p:nvPr/>
          </p:nvSpPr>
          <p:spPr>
            <a:xfrm>
              <a:off x="6681202" y="3791323"/>
              <a:ext cx="4583698" cy="703598"/>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2549"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62"/>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3"/>
              <a:ext cx="4583698" cy="797652"/>
            </a:xfrm>
            <a:prstGeom prst="rect">
              <a:avLst/>
            </a:prstGeom>
            <a:noFill/>
          </p:spPr>
          <p:txBody>
            <a:bodyPr wrap="square" lIns="179259" tIns="143407" rIns="179259" bIns="143407" rtlCol="0">
              <a:spAutoFit/>
            </a:bodyPr>
            <a:lstStyle/>
            <a:p>
              <a:pPr algn="ctr" defTabSz="913927" fontAlgn="base">
                <a:spcBef>
                  <a:spcPct val="0"/>
                </a:spcBef>
                <a:spcAft>
                  <a:spcPct val="0"/>
                </a:spcAft>
              </a:pPr>
              <a:r>
                <a:rPr lang="en-US" sz="3136" dirty="0">
                  <a:solidFill>
                    <a:schemeClr val="bg1"/>
                  </a:solidFill>
                </a:rPr>
                <a:t>Shared UI Code</a:t>
              </a:r>
            </a:p>
          </p:txBody>
        </p:sp>
      </p:grpSp>
    </p:spTree>
    <p:extLst>
      <p:ext uri="{BB962C8B-B14F-4D97-AF65-F5344CB8AC3E}">
        <p14:creationId xmlns:p14="http://schemas.microsoft.com/office/powerpoint/2010/main" val="34175950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4757" y="4122884"/>
            <a:ext cx="2166051" cy="899409"/>
          </a:xfrm>
        </p:spPr>
        <p:txBody>
          <a:bodyPr>
            <a:noAutofit/>
          </a:bodyPr>
          <a:lstStyle/>
          <a:p>
            <a:pPr algn="r"/>
            <a:r>
              <a:rPr lang="en-US" dirty="0">
                <a:solidFill>
                  <a:schemeClr val="tx1"/>
                </a:solidFill>
              </a:rPr>
              <a:t>Layouts</a:t>
            </a:r>
          </a:p>
        </p:txBody>
      </p:sp>
      <p:sp>
        <p:nvSpPr>
          <p:cNvPr id="20" name="Title 1"/>
          <p:cNvSpPr txBox="1">
            <a:spLocks/>
          </p:cNvSpPr>
          <p:nvPr/>
        </p:nvSpPr>
        <p:spPr>
          <a:xfrm>
            <a:off x="344757" y="1583375"/>
            <a:ext cx="2166051" cy="899409"/>
          </a:xfrm>
          <a:prstGeom prst="rect">
            <a:avLst/>
          </a:prstGeom>
        </p:spPr>
        <p:txBody>
          <a:bodyPr vert="horz" wrap="square" lIns="143407" tIns="89630" rIns="143407" bIns="8963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4704" dirty="0" err="1">
                <a:solidFill>
                  <a:schemeClr val="tx1"/>
                </a:solidFill>
              </a:rPr>
              <a:t>Páginas</a:t>
            </a:r>
            <a:endParaRPr lang="en-US" sz="4704" dirty="0">
              <a:solidFill>
                <a:schemeClr val="tx1"/>
              </a:solidFill>
            </a:endParaRPr>
          </a:p>
        </p:txBody>
      </p:sp>
      <p:grpSp>
        <p:nvGrpSpPr>
          <p:cNvPr id="12" name="Group 11"/>
          <p:cNvGrpSpPr/>
          <p:nvPr/>
        </p:nvGrpSpPr>
        <p:grpSpPr>
          <a:xfrm>
            <a:off x="2660198" y="3657099"/>
            <a:ext cx="8690110" cy="2257233"/>
            <a:chOff x="2738440" y="3806168"/>
            <a:chExt cx="8865623" cy="2302822"/>
          </a:xfrm>
        </p:grpSpPr>
        <p:sp>
          <p:nvSpPr>
            <p:cNvPr id="21" name="TextBox 20"/>
            <p:cNvSpPr txBox="1"/>
            <p:nvPr/>
          </p:nvSpPr>
          <p:spPr>
            <a:xfrm>
              <a:off x="2767564" y="5826567"/>
              <a:ext cx="958996" cy="282423"/>
            </a:xfrm>
            <a:prstGeom prst="rect">
              <a:avLst/>
            </a:prstGeom>
            <a:noFill/>
          </p:spPr>
          <p:txBody>
            <a:bodyPr wrap="square" rtlCol="0">
              <a:spAutoFit/>
            </a:bodyPr>
            <a:lstStyle/>
            <a:p>
              <a:pPr algn="ctr"/>
              <a:r>
                <a:rPr lang="en-US" sz="1175" dirty="0">
                  <a:cs typeface="Helvetica"/>
                </a:rPr>
                <a:t>Stack</a:t>
              </a:r>
            </a:p>
          </p:txBody>
        </p:sp>
        <p:sp>
          <p:nvSpPr>
            <p:cNvPr id="5" name="TextBox 4"/>
            <p:cNvSpPr txBox="1"/>
            <p:nvPr/>
          </p:nvSpPr>
          <p:spPr>
            <a:xfrm>
              <a:off x="4060566" y="5825526"/>
              <a:ext cx="958996" cy="282423"/>
            </a:xfrm>
            <a:prstGeom prst="rect">
              <a:avLst/>
            </a:prstGeom>
            <a:noFill/>
          </p:spPr>
          <p:txBody>
            <a:bodyPr wrap="square" rtlCol="0">
              <a:spAutoFit/>
            </a:bodyPr>
            <a:lstStyle/>
            <a:p>
              <a:pPr algn="ctr"/>
              <a:r>
                <a:rPr lang="en-US" sz="1175" dirty="0">
                  <a:cs typeface="Helvetica"/>
                </a:rPr>
                <a:t>Absolute</a:t>
              </a:r>
            </a:p>
          </p:txBody>
        </p:sp>
        <p:sp>
          <p:nvSpPr>
            <p:cNvPr id="6" name="TextBox 5"/>
            <p:cNvSpPr txBox="1"/>
            <p:nvPr/>
          </p:nvSpPr>
          <p:spPr>
            <a:xfrm>
              <a:off x="5382425" y="5825526"/>
              <a:ext cx="958996" cy="282423"/>
            </a:xfrm>
            <a:prstGeom prst="rect">
              <a:avLst/>
            </a:prstGeom>
            <a:noFill/>
          </p:spPr>
          <p:txBody>
            <a:bodyPr wrap="square" rtlCol="0">
              <a:spAutoFit/>
            </a:bodyPr>
            <a:lstStyle/>
            <a:p>
              <a:pPr algn="ctr"/>
              <a:r>
                <a:rPr lang="en-US" sz="1175" dirty="0">
                  <a:cs typeface="Helvetica"/>
                </a:rPr>
                <a:t>Relative</a:t>
              </a:r>
            </a:p>
          </p:txBody>
        </p:sp>
        <p:sp>
          <p:nvSpPr>
            <p:cNvPr id="8" name="TextBox 7"/>
            <p:cNvSpPr txBox="1"/>
            <p:nvPr/>
          </p:nvSpPr>
          <p:spPr>
            <a:xfrm>
              <a:off x="6695646" y="5825526"/>
              <a:ext cx="958996" cy="282423"/>
            </a:xfrm>
            <a:prstGeom prst="rect">
              <a:avLst/>
            </a:prstGeom>
            <a:noFill/>
          </p:spPr>
          <p:txBody>
            <a:bodyPr wrap="square" rtlCol="0">
              <a:spAutoFit/>
            </a:bodyPr>
            <a:lstStyle/>
            <a:p>
              <a:pPr algn="ctr"/>
              <a:r>
                <a:rPr lang="en-US" sz="1175" dirty="0">
                  <a:cs typeface="Helvetica"/>
                </a:rPr>
                <a:t>Grid</a:t>
              </a:r>
            </a:p>
          </p:txBody>
        </p:sp>
        <p:sp>
          <p:nvSpPr>
            <p:cNvPr id="9" name="TextBox 8"/>
            <p:cNvSpPr txBox="1"/>
            <p:nvPr/>
          </p:nvSpPr>
          <p:spPr>
            <a:xfrm>
              <a:off x="7945436" y="5824485"/>
              <a:ext cx="1081863" cy="282423"/>
            </a:xfrm>
            <a:prstGeom prst="rect">
              <a:avLst/>
            </a:prstGeom>
            <a:noFill/>
          </p:spPr>
          <p:txBody>
            <a:bodyPr wrap="square" rtlCol="0">
              <a:spAutoFit/>
            </a:bodyPr>
            <a:lstStyle/>
            <a:p>
              <a:pPr algn="ctr"/>
              <a:r>
                <a:rPr lang="en-US" sz="1175" dirty="0" err="1">
                  <a:cs typeface="Helvetica"/>
                </a:rPr>
                <a:t>ContentView</a:t>
              </a:r>
              <a:endParaRPr lang="en-US" sz="1175" dirty="0">
                <a:cs typeface="Helvetica"/>
              </a:endParaRPr>
            </a:p>
          </p:txBody>
        </p:sp>
        <p:sp>
          <p:nvSpPr>
            <p:cNvPr id="10" name="TextBox 9"/>
            <p:cNvSpPr txBox="1"/>
            <p:nvPr/>
          </p:nvSpPr>
          <p:spPr>
            <a:xfrm>
              <a:off x="9313962" y="5824485"/>
              <a:ext cx="958996" cy="282423"/>
            </a:xfrm>
            <a:prstGeom prst="rect">
              <a:avLst/>
            </a:prstGeom>
            <a:noFill/>
          </p:spPr>
          <p:txBody>
            <a:bodyPr wrap="square" rtlCol="0">
              <a:spAutoFit/>
            </a:bodyPr>
            <a:lstStyle/>
            <a:p>
              <a:pPr algn="ctr"/>
              <a:r>
                <a:rPr lang="en-US" sz="1175" dirty="0" err="1">
                  <a:cs typeface="Helvetica"/>
                </a:rPr>
                <a:t>ScrollView</a:t>
              </a:r>
              <a:endParaRPr lang="en-US" sz="1175" dirty="0">
                <a:cs typeface="Helvetica"/>
              </a:endParaRPr>
            </a:p>
          </p:txBody>
        </p:sp>
        <p:sp>
          <p:nvSpPr>
            <p:cNvPr id="11" name="TextBox 10"/>
            <p:cNvSpPr txBox="1"/>
            <p:nvPr/>
          </p:nvSpPr>
          <p:spPr>
            <a:xfrm>
              <a:off x="10645067" y="5826567"/>
              <a:ext cx="958996" cy="282423"/>
            </a:xfrm>
            <a:prstGeom prst="rect">
              <a:avLst/>
            </a:prstGeom>
            <a:noFill/>
          </p:spPr>
          <p:txBody>
            <a:bodyPr wrap="square" rtlCol="0">
              <a:spAutoFit/>
            </a:bodyPr>
            <a:lstStyle/>
            <a:p>
              <a:pPr algn="ctr"/>
              <a:r>
                <a:rPr lang="en-US" sz="1175"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672645" y="1063210"/>
            <a:ext cx="6151909" cy="2075091"/>
            <a:chOff x="2751141" y="1159889"/>
            <a:chExt cx="6276158" cy="2117001"/>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4" y="2994467"/>
              <a:ext cx="958996" cy="282423"/>
            </a:xfrm>
            <a:prstGeom prst="rect">
              <a:avLst/>
            </a:prstGeom>
            <a:noFill/>
          </p:spPr>
          <p:txBody>
            <a:bodyPr wrap="square" rtlCol="0">
              <a:spAutoFit/>
            </a:bodyPr>
            <a:lstStyle/>
            <a:p>
              <a:pPr algn="ctr"/>
              <a:r>
                <a:rPr lang="en-US" sz="1175" dirty="0">
                  <a:cs typeface="Helvetica"/>
                </a:rPr>
                <a:t>Content</a:t>
              </a:r>
            </a:p>
          </p:txBody>
        </p:sp>
        <p:sp>
          <p:nvSpPr>
            <p:cNvPr id="27" name="TextBox 26"/>
            <p:cNvSpPr txBox="1"/>
            <p:nvPr/>
          </p:nvSpPr>
          <p:spPr>
            <a:xfrm>
              <a:off x="3997066" y="2993426"/>
              <a:ext cx="1082934" cy="282423"/>
            </a:xfrm>
            <a:prstGeom prst="rect">
              <a:avLst/>
            </a:prstGeom>
            <a:noFill/>
          </p:spPr>
          <p:txBody>
            <a:bodyPr wrap="square" rtlCol="0">
              <a:spAutoFit/>
            </a:bodyPr>
            <a:lstStyle/>
            <a:p>
              <a:pPr algn="ctr"/>
              <a:r>
                <a:rPr lang="en-US" sz="1175" dirty="0">
                  <a:cs typeface="Helvetica"/>
                </a:rPr>
                <a:t>MasterDetail</a:t>
              </a:r>
            </a:p>
          </p:txBody>
        </p:sp>
        <p:sp>
          <p:nvSpPr>
            <p:cNvPr id="28" name="TextBox 27"/>
            <p:cNvSpPr txBox="1"/>
            <p:nvPr/>
          </p:nvSpPr>
          <p:spPr>
            <a:xfrm>
              <a:off x="5382425" y="2993426"/>
              <a:ext cx="958996" cy="282423"/>
            </a:xfrm>
            <a:prstGeom prst="rect">
              <a:avLst/>
            </a:prstGeom>
            <a:noFill/>
          </p:spPr>
          <p:txBody>
            <a:bodyPr wrap="square" rtlCol="0">
              <a:spAutoFit/>
            </a:bodyPr>
            <a:lstStyle/>
            <a:p>
              <a:pPr algn="ctr"/>
              <a:r>
                <a:rPr lang="en-US" sz="1175" dirty="0">
                  <a:cs typeface="Helvetica"/>
                </a:rPr>
                <a:t>Navigation</a:t>
              </a:r>
            </a:p>
          </p:txBody>
        </p:sp>
        <p:sp>
          <p:nvSpPr>
            <p:cNvPr id="29" name="TextBox 28"/>
            <p:cNvSpPr txBox="1"/>
            <p:nvPr/>
          </p:nvSpPr>
          <p:spPr>
            <a:xfrm>
              <a:off x="6695646" y="2993426"/>
              <a:ext cx="958996" cy="282423"/>
            </a:xfrm>
            <a:prstGeom prst="rect">
              <a:avLst/>
            </a:prstGeom>
            <a:noFill/>
          </p:spPr>
          <p:txBody>
            <a:bodyPr wrap="square" rtlCol="0">
              <a:spAutoFit/>
            </a:bodyPr>
            <a:lstStyle/>
            <a:p>
              <a:pPr algn="ctr"/>
              <a:r>
                <a:rPr lang="en-US" sz="1175" dirty="0">
                  <a:cs typeface="Helvetica"/>
                </a:rPr>
                <a:t>Tabbed</a:t>
              </a:r>
            </a:p>
          </p:txBody>
        </p:sp>
        <p:sp>
          <p:nvSpPr>
            <p:cNvPr id="30" name="TextBox 29"/>
            <p:cNvSpPr txBox="1"/>
            <p:nvPr/>
          </p:nvSpPr>
          <p:spPr>
            <a:xfrm>
              <a:off x="7945436" y="2992385"/>
              <a:ext cx="1081863" cy="282423"/>
            </a:xfrm>
            <a:prstGeom prst="rect">
              <a:avLst/>
            </a:prstGeom>
            <a:noFill/>
          </p:spPr>
          <p:txBody>
            <a:bodyPr wrap="square" rtlCol="0">
              <a:spAutoFit/>
            </a:bodyPr>
            <a:lstStyle/>
            <a:p>
              <a:pPr algn="ctr"/>
              <a:r>
                <a:rPr lang="en-US" sz="1175" dirty="0" err="1">
                  <a:cs typeface="Helvetica"/>
                </a:rPr>
                <a:t>Carousel</a:t>
              </a:r>
              <a:endParaRPr lang="en-US" sz="1175" dirty="0">
                <a:cs typeface="Helvetica"/>
              </a:endParaRPr>
            </a:p>
          </p:txBody>
        </p:sp>
      </p:grpSp>
    </p:spTree>
    <p:extLst>
      <p:ext uri="{BB962C8B-B14F-4D97-AF65-F5344CB8AC3E}">
        <p14:creationId xmlns:p14="http://schemas.microsoft.com/office/powerpoint/2010/main" val="246449555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491020" y="1817381"/>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ActivityIndicator</a:t>
            </a:r>
            <a:endParaRPr lang="en-US" sz="1765" dirty="0">
              <a:solidFill>
                <a:schemeClr val="bg2"/>
              </a:solidFill>
              <a:cs typeface="Helvetica Light"/>
            </a:endParaRPr>
          </a:p>
        </p:txBody>
      </p:sp>
      <p:sp>
        <p:nvSpPr>
          <p:cNvPr id="11" name="Rounded Rectangle 10"/>
          <p:cNvSpPr/>
          <p:nvPr/>
        </p:nvSpPr>
        <p:spPr>
          <a:xfrm>
            <a:off x="2775280" y="1817381"/>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BoxView</a:t>
            </a:r>
            <a:endParaRPr lang="en-US" sz="1765" dirty="0">
              <a:solidFill>
                <a:schemeClr val="bg2"/>
              </a:solidFill>
              <a:cs typeface="Helvetica Light"/>
            </a:endParaRPr>
          </a:p>
        </p:txBody>
      </p:sp>
      <p:sp>
        <p:nvSpPr>
          <p:cNvPr id="12" name="Rounded Rectangle 11"/>
          <p:cNvSpPr/>
          <p:nvPr/>
        </p:nvSpPr>
        <p:spPr>
          <a:xfrm>
            <a:off x="5059540" y="1817381"/>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Button</a:t>
            </a:r>
          </a:p>
        </p:txBody>
      </p:sp>
      <p:sp>
        <p:nvSpPr>
          <p:cNvPr id="13" name="Rounded Rectangle 12"/>
          <p:cNvSpPr/>
          <p:nvPr/>
        </p:nvSpPr>
        <p:spPr>
          <a:xfrm>
            <a:off x="7343799" y="1817381"/>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DatePicker</a:t>
            </a:r>
            <a:endParaRPr lang="en-US" sz="1765" dirty="0">
              <a:solidFill>
                <a:schemeClr val="bg2"/>
              </a:solidFill>
              <a:cs typeface="Helvetica Light"/>
            </a:endParaRPr>
          </a:p>
        </p:txBody>
      </p:sp>
      <p:sp>
        <p:nvSpPr>
          <p:cNvPr id="14" name="Rounded Rectangle 13"/>
          <p:cNvSpPr/>
          <p:nvPr/>
        </p:nvSpPr>
        <p:spPr>
          <a:xfrm>
            <a:off x="9628057" y="1817381"/>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Editor</a:t>
            </a:r>
          </a:p>
        </p:txBody>
      </p:sp>
      <p:sp>
        <p:nvSpPr>
          <p:cNvPr id="15" name="Rounded Rectangle 14"/>
          <p:cNvSpPr/>
          <p:nvPr/>
        </p:nvSpPr>
        <p:spPr>
          <a:xfrm>
            <a:off x="491020" y="2744626"/>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Entry</a:t>
            </a:r>
          </a:p>
        </p:txBody>
      </p:sp>
      <p:sp>
        <p:nvSpPr>
          <p:cNvPr id="16" name="Rounded Rectangle 15"/>
          <p:cNvSpPr/>
          <p:nvPr/>
        </p:nvSpPr>
        <p:spPr>
          <a:xfrm>
            <a:off x="2775280" y="2744626"/>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Image</a:t>
            </a:r>
          </a:p>
        </p:txBody>
      </p:sp>
      <p:sp>
        <p:nvSpPr>
          <p:cNvPr id="17" name="Rounded Rectangle 16"/>
          <p:cNvSpPr/>
          <p:nvPr/>
        </p:nvSpPr>
        <p:spPr>
          <a:xfrm>
            <a:off x="5059540" y="2744626"/>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Label</a:t>
            </a:r>
          </a:p>
        </p:txBody>
      </p:sp>
      <p:sp>
        <p:nvSpPr>
          <p:cNvPr id="18" name="Rounded Rectangle 17"/>
          <p:cNvSpPr/>
          <p:nvPr/>
        </p:nvSpPr>
        <p:spPr>
          <a:xfrm>
            <a:off x="7343799" y="2744626"/>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ListView</a:t>
            </a:r>
            <a:endParaRPr lang="en-US" sz="1765" dirty="0">
              <a:solidFill>
                <a:schemeClr val="bg2"/>
              </a:solidFill>
              <a:cs typeface="Helvetica Light"/>
            </a:endParaRPr>
          </a:p>
        </p:txBody>
      </p:sp>
      <p:sp>
        <p:nvSpPr>
          <p:cNvPr id="19" name="Rounded Rectangle 18"/>
          <p:cNvSpPr/>
          <p:nvPr/>
        </p:nvSpPr>
        <p:spPr>
          <a:xfrm>
            <a:off x="9628057" y="2744626"/>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Map</a:t>
            </a:r>
          </a:p>
        </p:txBody>
      </p:sp>
      <p:sp>
        <p:nvSpPr>
          <p:cNvPr id="20" name="Rounded Rectangle 19"/>
          <p:cNvSpPr/>
          <p:nvPr/>
        </p:nvSpPr>
        <p:spPr>
          <a:xfrm>
            <a:off x="491020" y="367187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OpenGLView</a:t>
            </a:r>
            <a:endParaRPr lang="en-US" sz="1765" dirty="0">
              <a:solidFill>
                <a:schemeClr val="bg2"/>
              </a:solidFill>
              <a:cs typeface="Helvetica Light"/>
            </a:endParaRPr>
          </a:p>
        </p:txBody>
      </p:sp>
      <p:sp>
        <p:nvSpPr>
          <p:cNvPr id="21" name="Rounded Rectangle 20"/>
          <p:cNvSpPr/>
          <p:nvPr/>
        </p:nvSpPr>
        <p:spPr>
          <a:xfrm>
            <a:off x="2775280" y="367187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Picker</a:t>
            </a:r>
          </a:p>
        </p:txBody>
      </p:sp>
      <p:sp>
        <p:nvSpPr>
          <p:cNvPr id="22" name="Rounded Rectangle 21"/>
          <p:cNvSpPr/>
          <p:nvPr/>
        </p:nvSpPr>
        <p:spPr>
          <a:xfrm>
            <a:off x="5059540" y="367187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ProgressBar</a:t>
            </a:r>
            <a:endParaRPr lang="en-US" sz="1765" dirty="0">
              <a:solidFill>
                <a:schemeClr val="bg2"/>
              </a:solidFill>
              <a:cs typeface="Helvetica Light"/>
            </a:endParaRPr>
          </a:p>
        </p:txBody>
      </p:sp>
      <p:sp>
        <p:nvSpPr>
          <p:cNvPr id="23" name="Rounded Rectangle 22"/>
          <p:cNvSpPr/>
          <p:nvPr/>
        </p:nvSpPr>
        <p:spPr>
          <a:xfrm>
            <a:off x="7343799" y="367187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SearchBar</a:t>
            </a:r>
            <a:endParaRPr lang="en-US" sz="1765" dirty="0">
              <a:solidFill>
                <a:schemeClr val="bg2"/>
              </a:solidFill>
              <a:cs typeface="Helvetica Light"/>
            </a:endParaRPr>
          </a:p>
        </p:txBody>
      </p:sp>
      <p:sp>
        <p:nvSpPr>
          <p:cNvPr id="24" name="Rounded Rectangle 23"/>
          <p:cNvSpPr/>
          <p:nvPr/>
        </p:nvSpPr>
        <p:spPr>
          <a:xfrm>
            <a:off x="9628057" y="367187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Slider</a:t>
            </a:r>
          </a:p>
        </p:txBody>
      </p:sp>
      <p:sp>
        <p:nvSpPr>
          <p:cNvPr id="25" name="Rounded Rectangle 24"/>
          <p:cNvSpPr/>
          <p:nvPr/>
        </p:nvSpPr>
        <p:spPr>
          <a:xfrm>
            <a:off x="491020" y="4599119"/>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a:solidFill>
                  <a:schemeClr val="bg2"/>
                </a:solidFill>
                <a:cs typeface="Helvetica Light"/>
              </a:rPr>
              <a:t>Stepper</a:t>
            </a:r>
          </a:p>
        </p:txBody>
      </p:sp>
      <p:sp>
        <p:nvSpPr>
          <p:cNvPr id="26" name="Rounded Rectangle 25"/>
          <p:cNvSpPr/>
          <p:nvPr/>
        </p:nvSpPr>
        <p:spPr>
          <a:xfrm>
            <a:off x="2775280" y="4599119"/>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TableView</a:t>
            </a:r>
            <a:endParaRPr lang="en-US" sz="1765" dirty="0">
              <a:solidFill>
                <a:schemeClr val="bg2"/>
              </a:solidFill>
              <a:cs typeface="Helvetica Light"/>
            </a:endParaRPr>
          </a:p>
        </p:txBody>
      </p:sp>
      <p:sp>
        <p:nvSpPr>
          <p:cNvPr id="27" name="Rounded Rectangle 26"/>
          <p:cNvSpPr/>
          <p:nvPr/>
        </p:nvSpPr>
        <p:spPr>
          <a:xfrm>
            <a:off x="5059540" y="4599119"/>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TimePicker</a:t>
            </a:r>
            <a:endParaRPr lang="en-US" sz="1765" dirty="0">
              <a:solidFill>
                <a:schemeClr val="bg2"/>
              </a:solidFill>
              <a:cs typeface="Helvetica Light"/>
            </a:endParaRPr>
          </a:p>
        </p:txBody>
      </p:sp>
      <p:sp>
        <p:nvSpPr>
          <p:cNvPr id="28" name="Rounded Rectangle 27"/>
          <p:cNvSpPr/>
          <p:nvPr/>
        </p:nvSpPr>
        <p:spPr>
          <a:xfrm>
            <a:off x="7343799" y="460676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WebView</a:t>
            </a:r>
            <a:endParaRPr lang="en-US" sz="1765" dirty="0">
              <a:solidFill>
                <a:schemeClr val="bg2"/>
              </a:solidFill>
              <a:cs typeface="Helvetica Light"/>
            </a:endParaRPr>
          </a:p>
        </p:txBody>
      </p:sp>
      <p:sp>
        <p:nvSpPr>
          <p:cNvPr id="29" name="Rounded Rectangle 28"/>
          <p:cNvSpPr/>
          <p:nvPr/>
        </p:nvSpPr>
        <p:spPr>
          <a:xfrm>
            <a:off x="9628057" y="4606763"/>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EntryCell</a:t>
            </a:r>
            <a:endParaRPr lang="en-US" sz="1765" dirty="0">
              <a:solidFill>
                <a:schemeClr val="bg2"/>
              </a:solidFill>
              <a:cs typeface="Helvetica Light"/>
            </a:endParaRPr>
          </a:p>
        </p:txBody>
      </p:sp>
      <p:sp>
        <p:nvSpPr>
          <p:cNvPr id="30" name="Rounded Rectangle 29"/>
          <p:cNvSpPr/>
          <p:nvPr/>
        </p:nvSpPr>
        <p:spPr>
          <a:xfrm>
            <a:off x="491020" y="5526365"/>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ImageCell</a:t>
            </a:r>
            <a:endParaRPr lang="en-US" sz="1765" dirty="0">
              <a:solidFill>
                <a:schemeClr val="bg2"/>
              </a:solidFill>
              <a:cs typeface="Helvetica Light"/>
            </a:endParaRPr>
          </a:p>
        </p:txBody>
      </p:sp>
      <p:sp>
        <p:nvSpPr>
          <p:cNvPr id="31" name="Rounded Rectangle 30"/>
          <p:cNvSpPr/>
          <p:nvPr/>
        </p:nvSpPr>
        <p:spPr>
          <a:xfrm>
            <a:off x="2775280" y="5526365"/>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SwitchCell</a:t>
            </a:r>
            <a:endParaRPr lang="en-US" sz="1765" dirty="0">
              <a:solidFill>
                <a:schemeClr val="bg2"/>
              </a:solidFill>
              <a:cs typeface="Helvetica Light"/>
            </a:endParaRPr>
          </a:p>
        </p:txBody>
      </p:sp>
      <p:sp>
        <p:nvSpPr>
          <p:cNvPr id="32" name="Rounded Rectangle 31"/>
          <p:cNvSpPr/>
          <p:nvPr/>
        </p:nvSpPr>
        <p:spPr>
          <a:xfrm>
            <a:off x="5059540" y="5526365"/>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TextCell</a:t>
            </a:r>
            <a:endParaRPr lang="en-US" sz="1765" dirty="0">
              <a:solidFill>
                <a:schemeClr val="bg2"/>
              </a:solidFill>
              <a:cs typeface="Helvetica Light"/>
            </a:endParaRPr>
          </a:p>
        </p:txBody>
      </p:sp>
      <p:sp>
        <p:nvSpPr>
          <p:cNvPr id="33" name="Rounded Rectangle 32"/>
          <p:cNvSpPr/>
          <p:nvPr/>
        </p:nvSpPr>
        <p:spPr>
          <a:xfrm>
            <a:off x="7343799" y="5526365"/>
            <a:ext cx="2033609" cy="666219"/>
          </a:xfrm>
          <a:prstGeom prst="roundRect">
            <a:avLst>
              <a:gd name="adj" fmla="val 0"/>
            </a:avLst>
          </a:prstGeom>
          <a:solidFill>
            <a:srgbClr val="008DB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765" dirty="0" err="1">
                <a:solidFill>
                  <a:schemeClr val="bg2"/>
                </a:solidFill>
                <a:cs typeface="Helvetica Light"/>
              </a:rPr>
              <a:t>ViewCell</a:t>
            </a:r>
            <a:endParaRPr lang="en-US" sz="1765" dirty="0">
              <a:solidFill>
                <a:schemeClr val="bg2"/>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4193175250"/>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537364" y="289371"/>
            <a:ext cx="11653772" cy="899985"/>
          </a:xfrm>
        </p:spPr>
        <p:txBody>
          <a:bodyPr/>
          <a:lstStyle/>
          <a:p>
            <a:r>
              <a:rPr lang="en-US" dirty="0">
                <a:solidFill>
                  <a:schemeClr val="bg2"/>
                </a:solidFill>
              </a:rPr>
              <a:t>El </a:t>
            </a:r>
            <a:r>
              <a:rPr lang="en-US" dirty="0" err="1">
                <a:solidFill>
                  <a:schemeClr val="bg2"/>
                </a:solidFill>
              </a:rPr>
              <a:t>ecosistema</a:t>
            </a:r>
            <a:r>
              <a:rPr lang="en-US" dirty="0">
                <a:solidFill>
                  <a:schemeClr val="bg2"/>
                </a:solidFill>
              </a:rPr>
              <a:t> </a:t>
            </a:r>
            <a:r>
              <a:rPr lang="en-US" dirty="0" err="1">
                <a:solidFill>
                  <a:schemeClr val="bg2"/>
                </a:solidFill>
              </a:rPr>
              <a:t>Xamarin.Forms</a:t>
            </a:r>
            <a:endParaRPr lang="en-US" dirty="0">
              <a:solidFill>
                <a:schemeClr val="bg2"/>
              </a:solidFill>
            </a:endParaRPr>
          </a:p>
        </p:txBody>
      </p:sp>
      <p:grpSp>
        <p:nvGrpSpPr>
          <p:cNvPr id="2" name="Group 1"/>
          <p:cNvGrpSpPr/>
          <p:nvPr/>
        </p:nvGrpSpPr>
        <p:grpSpPr>
          <a:xfrm>
            <a:off x="383264" y="2373508"/>
            <a:ext cx="11427793" cy="3315733"/>
            <a:chOff x="388937" y="2881510"/>
            <a:chExt cx="11658598" cy="3382700"/>
          </a:xfrm>
        </p:grpSpPr>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88937" y="2881510"/>
              <a:ext cx="11620500" cy="18841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27038" y="4380110"/>
              <a:ext cx="11620497" cy="1884100"/>
            </a:xfrm>
            <a:prstGeom prst="rect">
              <a:avLst/>
            </a:prstGeom>
          </p:spPr>
        </p:pic>
      </p:grpSp>
    </p:spTree>
    <p:extLst>
      <p:ext uri="{BB962C8B-B14F-4D97-AF65-F5344CB8AC3E}">
        <p14:creationId xmlns:p14="http://schemas.microsoft.com/office/powerpoint/2010/main" val="3114083196"/>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1008431" y="914757"/>
          <a:ext cx="5735776" cy="5029024"/>
        </p:xfrm>
        <a:graphic>
          <a:graphicData uri="http://schemas.openxmlformats.org/drawingml/2006/table">
            <a:tbl>
              <a:tblPr firstRow="1" bandRow="1">
                <a:tableStyleId>{793D81CF-94F2-401A-BA57-92F5A7B2D0C5}</a:tableStyleId>
              </a:tblPr>
              <a:tblGrid>
                <a:gridCol w="2801830">
                  <a:extLst>
                    <a:ext uri="{9D8B030D-6E8A-4147-A177-3AD203B41FA5}">
                      <a16:colId xmlns:a16="http://schemas.microsoft.com/office/drawing/2014/main" val="20000"/>
                    </a:ext>
                  </a:extLst>
                </a:gridCol>
                <a:gridCol w="2933946">
                  <a:extLst>
                    <a:ext uri="{9D8B030D-6E8A-4147-A177-3AD203B41FA5}">
                      <a16:colId xmlns:a16="http://schemas.microsoft.com/office/drawing/2014/main" val="20001"/>
                    </a:ext>
                  </a:extLst>
                </a:gridCol>
              </a:tblGrid>
              <a:tr h="457184">
                <a:tc>
                  <a:txBody>
                    <a:bodyPr/>
                    <a:lstStyle/>
                    <a:p>
                      <a:r>
                        <a:rPr lang="en-US" sz="2200" dirty="0"/>
                        <a:t>Windows</a:t>
                      </a:r>
                    </a:p>
                  </a:txBody>
                  <a:tcPr marL="121903" marR="121903" marT="60952" marB="60952"/>
                </a:tc>
                <a:tc>
                  <a:txBody>
                    <a:bodyPr/>
                    <a:lstStyle/>
                    <a:p>
                      <a:r>
                        <a:rPr lang="en-US" sz="2200" dirty="0"/>
                        <a:t>Xamarin.Forms</a:t>
                      </a:r>
                    </a:p>
                  </a:txBody>
                  <a:tcPr marL="121903" marR="121903" marT="60952" marB="60952"/>
                </a:tc>
                <a:extLst>
                  <a:ext uri="{0D108BD9-81ED-4DB2-BD59-A6C34878D82A}">
                    <a16:rowId xmlns:a16="http://schemas.microsoft.com/office/drawing/2014/main" val="10000"/>
                  </a:ext>
                </a:extLst>
              </a:tr>
              <a:tr h="457184">
                <a:tc>
                  <a:txBody>
                    <a:bodyPr/>
                    <a:lstStyle/>
                    <a:p>
                      <a:r>
                        <a:rPr lang="en-US" sz="2200" dirty="0" err="1">
                          <a:solidFill>
                            <a:srgbClr val="FF0000"/>
                          </a:solidFill>
                        </a:rPr>
                        <a:t>StackPanel</a:t>
                      </a:r>
                      <a:endParaRPr lang="en-US" sz="2200" dirty="0">
                        <a:solidFill>
                          <a:srgbClr val="FF0000"/>
                        </a:solidFill>
                      </a:endParaRPr>
                    </a:p>
                  </a:txBody>
                  <a:tcPr marL="121903" marR="121903" marT="60952" marB="60952"/>
                </a:tc>
                <a:tc>
                  <a:txBody>
                    <a:bodyPr/>
                    <a:lstStyle/>
                    <a:p>
                      <a:r>
                        <a:rPr lang="en-US" sz="2200" dirty="0" err="1">
                          <a:solidFill>
                            <a:srgbClr val="FF0000"/>
                          </a:solidFill>
                        </a:rPr>
                        <a:t>StackLayout</a:t>
                      </a:r>
                      <a:endParaRPr lang="en-US" sz="2200" dirty="0">
                        <a:solidFill>
                          <a:srgbClr val="FF0000"/>
                        </a:solidFill>
                      </a:endParaRPr>
                    </a:p>
                  </a:txBody>
                  <a:tcPr marL="121903" marR="121903" marT="60952" marB="60952"/>
                </a:tc>
                <a:extLst>
                  <a:ext uri="{0D108BD9-81ED-4DB2-BD59-A6C34878D82A}">
                    <a16:rowId xmlns:a16="http://schemas.microsoft.com/office/drawing/2014/main" val="10001"/>
                  </a:ext>
                </a:extLst>
              </a:tr>
              <a:tr h="457184">
                <a:tc>
                  <a:txBody>
                    <a:bodyPr/>
                    <a:lstStyle/>
                    <a:p>
                      <a:r>
                        <a:rPr lang="en-US" sz="2200" dirty="0" err="1">
                          <a:solidFill>
                            <a:srgbClr val="FF0000"/>
                          </a:solidFill>
                        </a:rPr>
                        <a:t>TextBox</a:t>
                      </a:r>
                      <a:endParaRPr lang="en-US" sz="2200" dirty="0">
                        <a:solidFill>
                          <a:srgbClr val="FF0000"/>
                        </a:solidFill>
                      </a:endParaRPr>
                    </a:p>
                  </a:txBody>
                  <a:tcPr marL="121903" marR="121903" marT="60952" marB="60952"/>
                </a:tc>
                <a:tc>
                  <a:txBody>
                    <a:bodyPr/>
                    <a:lstStyle/>
                    <a:p>
                      <a:r>
                        <a:rPr lang="en-US" sz="2200" dirty="0">
                          <a:solidFill>
                            <a:srgbClr val="FF0000"/>
                          </a:solidFill>
                        </a:rPr>
                        <a:t>Entry</a:t>
                      </a:r>
                    </a:p>
                  </a:txBody>
                  <a:tcPr marL="121903" marR="121903" marT="60952" marB="60952"/>
                </a:tc>
                <a:extLst>
                  <a:ext uri="{0D108BD9-81ED-4DB2-BD59-A6C34878D82A}">
                    <a16:rowId xmlns:a16="http://schemas.microsoft.com/office/drawing/2014/main" val="10002"/>
                  </a:ext>
                </a:extLst>
              </a:tr>
              <a:tr h="457184">
                <a:tc>
                  <a:txBody>
                    <a:bodyPr/>
                    <a:lstStyle/>
                    <a:p>
                      <a:r>
                        <a:rPr lang="en-US" sz="2200" dirty="0" err="1">
                          <a:solidFill>
                            <a:srgbClr val="FF0000"/>
                          </a:solidFill>
                        </a:rPr>
                        <a:t>ListBox</a:t>
                      </a:r>
                      <a:endParaRPr lang="en-US" sz="2200" dirty="0">
                        <a:solidFill>
                          <a:srgbClr val="FF0000"/>
                        </a:solidFill>
                      </a:endParaRPr>
                    </a:p>
                  </a:txBody>
                  <a:tcPr marL="121903" marR="121903" marT="60952" marB="60952"/>
                </a:tc>
                <a:tc>
                  <a:txBody>
                    <a:bodyPr/>
                    <a:lstStyle/>
                    <a:p>
                      <a:r>
                        <a:rPr lang="en-US" sz="2200" dirty="0" err="1">
                          <a:solidFill>
                            <a:srgbClr val="FF0000"/>
                          </a:solidFill>
                        </a:rPr>
                        <a:t>ListView</a:t>
                      </a:r>
                      <a:endParaRPr lang="en-US" sz="2200" dirty="0">
                        <a:solidFill>
                          <a:srgbClr val="FF0000"/>
                        </a:solidFill>
                      </a:endParaRPr>
                    </a:p>
                  </a:txBody>
                  <a:tcPr marL="121903" marR="121903" marT="60952" marB="60952"/>
                </a:tc>
                <a:extLst>
                  <a:ext uri="{0D108BD9-81ED-4DB2-BD59-A6C34878D82A}">
                    <a16:rowId xmlns:a16="http://schemas.microsoft.com/office/drawing/2014/main" val="10003"/>
                  </a:ext>
                </a:extLst>
              </a:tr>
              <a:tr h="457184">
                <a:tc>
                  <a:txBody>
                    <a:bodyPr/>
                    <a:lstStyle/>
                    <a:p>
                      <a:r>
                        <a:rPr lang="en-US" sz="2200" dirty="0" err="1">
                          <a:solidFill>
                            <a:srgbClr val="FF0000"/>
                          </a:solidFill>
                        </a:rPr>
                        <a:t>CheckBox</a:t>
                      </a:r>
                      <a:endParaRPr lang="en-US" sz="2200" dirty="0">
                        <a:solidFill>
                          <a:srgbClr val="FF0000"/>
                        </a:solidFill>
                      </a:endParaRPr>
                    </a:p>
                  </a:txBody>
                  <a:tcPr marL="121903" marR="121903" marT="60952" marB="60952"/>
                </a:tc>
                <a:tc>
                  <a:txBody>
                    <a:bodyPr/>
                    <a:lstStyle/>
                    <a:p>
                      <a:r>
                        <a:rPr lang="en-US" sz="2200" dirty="0">
                          <a:solidFill>
                            <a:srgbClr val="FF0000"/>
                          </a:solidFill>
                        </a:rPr>
                        <a:t>Switch</a:t>
                      </a:r>
                    </a:p>
                  </a:txBody>
                  <a:tcPr marL="121903" marR="121903" marT="60952" marB="60952"/>
                </a:tc>
                <a:extLst>
                  <a:ext uri="{0D108BD9-81ED-4DB2-BD59-A6C34878D82A}">
                    <a16:rowId xmlns:a16="http://schemas.microsoft.com/office/drawing/2014/main" val="10004"/>
                  </a:ext>
                </a:extLst>
              </a:tr>
              <a:tr h="457184">
                <a:tc>
                  <a:txBody>
                    <a:bodyPr/>
                    <a:lstStyle/>
                    <a:p>
                      <a:r>
                        <a:rPr lang="en-US" sz="2200" dirty="0" err="1">
                          <a:solidFill>
                            <a:srgbClr val="FF0000"/>
                          </a:solidFill>
                        </a:rPr>
                        <a:t>ProgressBar</a:t>
                      </a:r>
                      <a:endParaRPr lang="en-US" sz="2200" dirty="0">
                        <a:solidFill>
                          <a:srgbClr val="FF0000"/>
                        </a:solidFill>
                      </a:endParaRPr>
                    </a:p>
                  </a:txBody>
                  <a:tcPr marL="121903" marR="121903" marT="60952" marB="60952"/>
                </a:tc>
                <a:tc>
                  <a:txBody>
                    <a:bodyPr/>
                    <a:lstStyle/>
                    <a:p>
                      <a:r>
                        <a:rPr lang="en-US" sz="2200" dirty="0" err="1">
                          <a:solidFill>
                            <a:srgbClr val="FF0000"/>
                          </a:solidFill>
                        </a:rPr>
                        <a:t>ActivityIndicator</a:t>
                      </a:r>
                      <a:endParaRPr lang="en-US" sz="2200" dirty="0">
                        <a:solidFill>
                          <a:srgbClr val="FF0000"/>
                        </a:solidFill>
                      </a:endParaRPr>
                    </a:p>
                  </a:txBody>
                  <a:tcPr marL="121903" marR="121903" marT="60952" marB="60952"/>
                </a:tc>
                <a:extLst>
                  <a:ext uri="{0D108BD9-81ED-4DB2-BD59-A6C34878D82A}">
                    <a16:rowId xmlns:a16="http://schemas.microsoft.com/office/drawing/2014/main" val="10005"/>
                  </a:ext>
                </a:extLst>
              </a:tr>
              <a:tr h="457184">
                <a:tc>
                  <a:txBody>
                    <a:bodyPr/>
                    <a:lstStyle/>
                    <a:p>
                      <a:r>
                        <a:rPr lang="en-US" sz="2200" dirty="0"/>
                        <a:t>Grid</a:t>
                      </a:r>
                    </a:p>
                  </a:txBody>
                  <a:tcPr marL="121903" marR="121903" marT="60952" marB="60952"/>
                </a:tc>
                <a:tc>
                  <a:txBody>
                    <a:bodyPr/>
                    <a:lstStyle/>
                    <a:p>
                      <a:r>
                        <a:rPr lang="en-US" sz="2200" dirty="0"/>
                        <a:t>Grid</a:t>
                      </a:r>
                    </a:p>
                  </a:txBody>
                  <a:tcPr marL="121903" marR="121903" marT="60952" marB="60952"/>
                </a:tc>
                <a:extLst>
                  <a:ext uri="{0D108BD9-81ED-4DB2-BD59-A6C34878D82A}">
                    <a16:rowId xmlns:a16="http://schemas.microsoft.com/office/drawing/2014/main" val="10006"/>
                  </a:ext>
                </a:extLst>
              </a:tr>
              <a:tr h="457184">
                <a:tc>
                  <a:txBody>
                    <a:bodyPr/>
                    <a:lstStyle/>
                    <a:p>
                      <a:r>
                        <a:rPr lang="en-US" sz="2200" dirty="0"/>
                        <a:t>Label</a:t>
                      </a:r>
                    </a:p>
                  </a:txBody>
                  <a:tcPr marL="121903" marR="121903" marT="60952" marB="60952"/>
                </a:tc>
                <a:tc>
                  <a:txBody>
                    <a:bodyPr/>
                    <a:lstStyle/>
                    <a:p>
                      <a:r>
                        <a:rPr lang="en-US" sz="2200" dirty="0"/>
                        <a:t>Label</a:t>
                      </a:r>
                    </a:p>
                  </a:txBody>
                  <a:tcPr marL="121903" marR="121903" marT="60952" marB="60952"/>
                </a:tc>
                <a:extLst>
                  <a:ext uri="{0D108BD9-81ED-4DB2-BD59-A6C34878D82A}">
                    <a16:rowId xmlns:a16="http://schemas.microsoft.com/office/drawing/2014/main" val="10007"/>
                  </a:ext>
                </a:extLst>
              </a:tr>
              <a:tr h="457184">
                <a:tc>
                  <a:txBody>
                    <a:bodyPr/>
                    <a:lstStyle/>
                    <a:p>
                      <a:r>
                        <a:rPr lang="en-US" sz="2200" dirty="0"/>
                        <a:t>Button</a:t>
                      </a:r>
                    </a:p>
                  </a:txBody>
                  <a:tcPr marL="121903" marR="121903" marT="60952" marB="60952"/>
                </a:tc>
                <a:tc>
                  <a:txBody>
                    <a:bodyPr/>
                    <a:lstStyle/>
                    <a:p>
                      <a:r>
                        <a:rPr lang="en-US" sz="2200" dirty="0"/>
                        <a:t>Button</a:t>
                      </a:r>
                    </a:p>
                  </a:txBody>
                  <a:tcPr marL="121903" marR="121903" marT="60952" marB="60952"/>
                </a:tc>
                <a:extLst>
                  <a:ext uri="{0D108BD9-81ED-4DB2-BD59-A6C34878D82A}">
                    <a16:rowId xmlns:a16="http://schemas.microsoft.com/office/drawing/2014/main" val="10008"/>
                  </a:ext>
                </a:extLst>
              </a:tr>
              <a:tr h="457184">
                <a:tc>
                  <a:txBody>
                    <a:bodyPr/>
                    <a:lstStyle/>
                    <a:p>
                      <a:r>
                        <a:rPr lang="en-US" sz="2200" dirty="0"/>
                        <a:t>Image</a:t>
                      </a:r>
                    </a:p>
                  </a:txBody>
                  <a:tcPr marL="121903" marR="121903" marT="60952" marB="60952"/>
                </a:tc>
                <a:tc>
                  <a:txBody>
                    <a:bodyPr/>
                    <a:lstStyle/>
                    <a:p>
                      <a:r>
                        <a:rPr lang="en-US" sz="2200" dirty="0"/>
                        <a:t>Image</a:t>
                      </a:r>
                    </a:p>
                  </a:txBody>
                  <a:tcPr marL="121903" marR="121903" marT="60952" marB="60952"/>
                </a:tc>
                <a:extLst>
                  <a:ext uri="{0D108BD9-81ED-4DB2-BD59-A6C34878D82A}">
                    <a16:rowId xmlns:a16="http://schemas.microsoft.com/office/drawing/2014/main" val="10009"/>
                  </a:ext>
                </a:extLst>
              </a:tr>
              <a:tr h="457184">
                <a:tc>
                  <a:txBody>
                    <a:bodyPr/>
                    <a:lstStyle/>
                    <a:p>
                      <a:r>
                        <a:rPr lang="en-US" sz="2200" dirty="0"/>
                        <a:t>Date/</a:t>
                      </a:r>
                      <a:r>
                        <a:rPr lang="en-US" sz="2200" dirty="0" err="1"/>
                        <a:t>TimePicker</a:t>
                      </a:r>
                      <a:endParaRPr lang="en-US" sz="2200" dirty="0"/>
                    </a:p>
                  </a:txBody>
                  <a:tcPr marL="121903" marR="121903" marT="60952" marB="60952"/>
                </a:tc>
                <a:tc>
                  <a:txBody>
                    <a:bodyPr/>
                    <a:lstStyle/>
                    <a:p>
                      <a:r>
                        <a:rPr lang="en-US" sz="2200" dirty="0"/>
                        <a:t>Date/</a:t>
                      </a:r>
                      <a:r>
                        <a:rPr lang="en-US" sz="2200" dirty="0" err="1"/>
                        <a:t>TimePicker</a:t>
                      </a:r>
                      <a:endParaRPr lang="en-US" sz="2200" dirty="0"/>
                    </a:p>
                  </a:txBody>
                  <a:tcPr marL="121903" marR="121903" marT="60952" marB="60952"/>
                </a:tc>
                <a:extLst>
                  <a:ext uri="{0D108BD9-81ED-4DB2-BD59-A6C34878D82A}">
                    <a16:rowId xmlns:a16="http://schemas.microsoft.com/office/drawing/2014/main" val="10010"/>
                  </a:ext>
                </a:extLst>
              </a:tr>
            </a:tbl>
          </a:graphicData>
        </a:graphic>
      </p:graphicFrame>
      <p:sp>
        <p:nvSpPr>
          <p:cNvPr id="5" name="Title 4"/>
          <p:cNvSpPr>
            <a:spLocks noGrp="1"/>
          </p:cNvSpPr>
          <p:nvPr>
            <p:ph type="title"/>
          </p:nvPr>
        </p:nvSpPr>
        <p:spPr>
          <a:xfrm>
            <a:off x="7264748" y="2595710"/>
            <a:ext cx="4328254" cy="1666583"/>
          </a:xfrm>
        </p:spPr>
        <p:txBody>
          <a:bodyPr/>
          <a:lstStyle/>
          <a:p>
            <a:r>
              <a:rPr lang="en-US" dirty="0" err="1"/>
              <a:t>Comparativa</a:t>
            </a:r>
            <a:r>
              <a:rPr lang="en-US" dirty="0"/>
              <a:t> de </a:t>
            </a:r>
            <a:r>
              <a:rPr lang="en-US" dirty="0" err="1"/>
              <a:t>controles</a:t>
            </a:r>
            <a:endParaRPr lang="en-US" dirty="0"/>
          </a:p>
        </p:txBody>
      </p:sp>
    </p:spTree>
    <p:extLst>
      <p:ext uri="{BB962C8B-B14F-4D97-AF65-F5344CB8AC3E}">
        <p14:creationId xmlns:p14="http://schemas.microsoft.com/office/powerpoint/2010/main" val="3178889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999386" y="934940"/>
          <a:ext cx="5744820" cy="3561312"/>
        </p:xfrm>
        <a:graphic>
          <a:graphicData uri="http://schemas.openxmlformats.org/drawingml/2006/table">
            <a:tbl>
              <a:tblPr firstRow="1" bandRow="1">
                <a:tableStyleId>{793D81CF-94F2-401A-BA57-92F5A7B2D0C5}</a:tableStyleId>
              </a:tblPr>
              <a:tblGrid>
                <a:gridCol w="2872410">
                  <a:extLst>
                    <a:ext uri="{9D8B030D-6E8A-4147-A177-3AD203B41FA5}">
                      <a16:colId xmlns:a16="http://schemas.microsoft.com/office/drawing/2014/main" val="20000"/>
                    </a:ext>
                  </a:extLst>
                </a:gridCol>
                <a:gridCol w="2872410">
                  <a:extLst>
                    <a:ext uri="{9D8B030D-6E8A-4147-A177-3AD203B41FA5}">
                      <a16:colId xmlns:a16="http://schemas.microsoft.com/office/drawing/2014/main" val="20001"/>
                    </a:ext>
                  </a:extLst>
                </a:gridCol>
              </a:tblGrid>
              <a:tr h="593552">
                <a:tc>
                  <a:txBody>
                    <a:bodyPr/>
                    <a:lstStyle/>
                    <a:p>
                      <a:r>
                        <a:rPr lang="en-US" sz="2400" dirty="0"/>
                        <a:t>Windows</a:t>
                      </a:r>
                    </a:p>
                  </a:txBody>
                  <a:tcPr marL="121903" marR="121903" marT="60952" marB="60952"/>
                </a:tc>
                <a:tc>
                  <a:txBody>
                    <a:bodyPr/>
                    <a:lstStyle/>
                    <a:p>
                      <a:r>
                        <a:rPr lang="en-US" sz="2400" dirty="0"/>
                        <a:t>Xamarin.Forms</a:t>
                      </a:r>
                    </a:p>
                  </a:txBody>
                  <a:tcPr marL="121903" marR="121903" marT="60952" marB="60952"/>
                </a:tc>
                <a:extLst>
                  <a:ext uri="{0D108BD9-81ED-4DB2-BD59-A6C34878D82A}">
                    <a16:rowId xmlns:a16="http://schemas.microsoft.com/office/drawing/2014/main" val="10000"/>
                  </a:ext>
                </a:extLst>
              </a:tr>
              <a:tr h="593552">
                <a:tc>
                  <a:txBody>
                    <a:bodyPr/>
                    <a:lstStyle/>
                    <a:p>
                      <a:r>
                        <a:rPr lang="en-US" sz="2400" dirty="0" err="1">
                          <a:solidFill>
                            <a:srgbClr val="FF0000"/>
                          </a:solidFill>
                        </a:rPr>
                        <a:t>DataContext</a:t>
                      </a:r>
                      <a:endParaRPr lang="en-US" sz="2400" dirty="0">
                        <a:solidFill>
                          <a:srgbClr val="FF0000"/>
                        </a:solidFill>
                      </a:endParaRPr>
                    </a:p>
                  </a:txBody>
                  <a:tcPr marL="121903" marR="121903" marT="60952" marB="60952"/>
                </a:tc>
                <a:tc>
                  <a:txBody>
                    <a:bodyPr/>
                    <a:lstStyle/>
                    <a:p>
                      <a:r>
                        <a:rPr lang="en-US" sz="2400" dirty="0" err="1">
                          <a:solidFill>
                            <a:srgbClr val="FF0000"/>
                          </a:solidFill>
                        </a:rPr>
                        <a:t>BindingContext</a:t>
                      </a:r>
                      <a:endParaRPr lang="en-US" sz="2400" dirty="0">
                        <a:solidFill>
                          <a:srgbClr val="FF0000"/>
                        </a:solidFill>
                      </a:endParaRPr>
                    </a:p>
                  </a:txBody>
                  <a:tcPr marL="121903" marR="121903" marT="60952" marB="60952"/>
                </a:tc>
                <a:extLst>
                  <a:ext uri="{0D108BD9-81ED-4DB2-BD59-A6C34878D82A}">
                    <a16:rowId xmlns:a16="http://schemas.microsoft.com/office/drawing/2014/main" val="10001"/>
                  </a:ext>
                </a:extLst>
              </a:tr>
              <a:tr h="593552">
                <a:tc>
                  <a:txBody>
                    <a:bodyPr/>
                    <a:lstStyle/>
                    <a:p>
                      <a:r>
                        <a:rPr lang="en-US" sz="2400" dirty="0"/>
                        <a:t>{Binding Property}</a:t>
                      </a:r>
                    </a:p>
                  </a:txBody>
                  <a:tcPr marL="121903" marR="121903" marT="60952" marB="60952"/>
                </a:tc>
                <a:tc>
                  <a:txBody>
                    <a:bodyPr/>
                    <a:lstStyle/>
                    <a:p>
                      <a:r>
                        <a:rPr lang="en-US" sz="2400" dirty="0"/>
                        <a:t>{Binding</a:t>
                      </a:r>
                      <a:r>
                        <a:rPr lang="en-US" sz="2400" baseline="0" dirty="0"/>
                        <a:t> Property}</a:t>
                      </a:r>
                      <a:endParaRPr lang="en-US" sz="2400" dirty="0"/>
                    </a:p>
                  </a:txBody>
                  <a:tcPr marL="121903" marR="121903" marT="60952" marB="60952"/>
                </a:tc>
                <a:extLst>
                  <a:ext uri="{0D108BD9-81ED-4DB2-BD59-A6C34878D82A}">
                    <a16:rowId xmlns:a16="http://schemas.microsoft.com/office/drawing/2014/main" val="10002"/>
                  </a:ext>
                </a:extLst>
              </a:tr>
              <a:tr h="593552">
                <a:tc>
                  <a:txBody>
                    <a:bodyPr/>
                    <a:lstStyle/>
                    <a:p>
                      <a:r>
                        <a:rPr lang="en-US" sz="2400" dirty="0" err="1"/>
                        <a:t>ItemsSource</a:t>
                      </a:r>
                      <a:endParaRPr lang="en-US" sz="2400" dirty="0"/>
                    </a:p>
                  </a:txBody>
                  <a:tcPr marL="121903" marR="121903" marT="60952" marB="60952"/>
                </a:tc>
                <a:tc>
                  <a:txBody>
                    <a:bodyPr/>
                    <a:lstStyle/>
                    <a:p>
                      <a:r>
                        <a:rPr lang="en-US" sz="2400" dirty="0" err="1"/>
                        <a:t>ItemsSource</a:t>
                      </a:r>
                      <a:endParaRPr lang="en-US" sz="2400" dirty="0"/>
                    </a:p>
                  </a:txBody>
                  <a:tcPr marL="121903" marR="121903" marT="60952" marB="60952"/>
                </a:tc>
                <a:extLst>
                  <a:ext uri="{0D108BD9-81ED-4DB2-BD59-A6C34878D82A}">
                    <a16:rowId xmlns:a16="http://schemas.microsoft.com/office/drawing/2014/main" val="10003"/>
                  </a:ext>
                </a:extLst>
              </a:tr>
              <a:tr h="593552">
                <a:tc>
                  <a:txBody>
                    <a:bodyPr/>
                    <a:lstStyle/>
                    <a:p>
                      <a:r>
                        <a:rPr lang="en-US" sz="2400" dirty="0" err="1"/>
                        <a:t>ItemTemplate</a:t>
                      </a:r>
                      <a:endParaRPr lang="en-US" sz="2400" dirty="0"/>
                    </a:p>
                  </a:txBody>
                  <a:tcPr marL="121903" marR="121903" marT="60952" marB="60952"/>
                </a:tc>
                <a:tc>
                  <a:txBody>
                    <a:bodyPr/>
                    <a:lstStyle/>
                    <a:p>
                      <a:r>
                        <a:rPr lang="en-US" sz="2400" dirty="0" err="1"/>
                        <a:t>ItemTemplate</a:t>
                      </a:r>
                      <a:endParaRPr lang="en-US" sz="2400" dirty="0"/>
                    </a:p>
                  </a:txBody>
                  <a:tcPr marL="121903" marR="121903" marT="60952" marB="60952"/>
                </a:tc>
                <a:extLst>
                  <a:ext uri="{0D108BD9-81ED-4DB2-BD59-A6C34878D82A}">
                    <a16:rowId xmlns:a16="http://schemas.microsoft.com/office/drawing/2014/main" val="10004"/>
                  </a:ext>
                </a:extLst>
              </a:tr>
              <a:tr h="593552">
                <a:tc>
                  <a:txBody>
                    <a:bodyPr/>
                    <a:lstStyle/>
                    <a:p>
                      <a:r>
                        <a:rPr lang="en-US" sz="2400" dirty="0" err="1"/>
                        <a:t>DataTemplate</a:t>
                      </a:r>
                      <a:endParaRPr lang="en-US" sz="2400" dirty="0"/>
                    </a:p>
                  </a:txBody>
                  <a:tcPr marL="121903" marR="121903" marT="60952" marB="60952"/>
                </a:tc>
                <a:tc>
                  <a:txBody>
                    <a:bodyPr/>
                    <a:lstStyle/>
                    <a:p>
                      <a:r>
                        <a:rPr lang="en-US" sz="2400" dirty="0" err="1"/>
                        <a:t>DataTemplate</a:t>
                      </a:r>
                      <a:endParaRPr lang="en-US" sz="2400" dirty="0"/>
                    </a:p>
                  </a:txBody>
                  <a:tcPr marL="121903" marR="121903" marT="60952" marB="60952"/>
                </a:tc>
                <a:extLst>
                  <a:ext uri="{0D108BD9-81ED-4DB2-BD59-A6C34878D82A}">
                    <a16:rowId xmlns:a16="http://schemas.microsoft.com/office/drawing/2014/main" val="10005"/>
                  </a:ext>
                </a:extLst>
              </a:tr>
            </a:tbl>
          </a:graphicData>
        </a:graphic>
      </p:graphicFrame>
      <p:sp>
        <p:nvSpPr>
          <p:cNvPr id="7" name="Title 4"/>
          <p:cNvSpPr txBox="1">
            <a:spLocks/>
          </p:cNvSpPr>
          <p:nvPr/>
        </p:nvSpPr>
        <p:spPr>
          <a:xfrm>
            <a:off x="7264748" y="2595710"/>
            <a:ext cx="4328254" cy="1666583"/>
          </a:xfrm>
          <a:prstGeom prst="rect">
            <a:avLst/>
          </a:prstGeom>
        </p:spPr>
        <p:txBody>
          <a:bodyPr vert="horz" wrap="square" lIns="146284" tIns="91427" rIns="146284" bIns="91427"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4" dirty="0" err="1"/>
              <a:t>Comparativa</a:t>
            </a:r>
            <a:r>
              <a:rPr lang="en-US" sz="4704" dirty="0"/>
              <a:t> de enlace a </a:t>
            </a:r>
            <a:r>
              <a:rPr lang="en-US" sz="4704" dirty="0" err="1"/>
              <a:t>datos</a:t>
            </a:r>
            <a:endParaRPr lang="en-US" sz="4704" dirty="0"/>
          </a:p>
        </p:txBody>
      </p:sp>
      <p:pic>
        <p:nvPicPr>
          <p:cNvPr id="8" name="Picture 7"/>
          <p:cNvPicPr>
            <a:picLocks noChangeAspect="1"/>
          </p:cNvPicPr>
          <p:nvPr/>
        </p:nvPicPr>
        <p:blipFill>
          <a:blip r:embed="rId3"/>
          <a:stretch>
            <a:fillRect/>
          </a:stretch>
        </p:blipFill>
        <p:spPr>
          <a:xfrm>
            <a:off x="871305" y="4850395"/>
            <a:ext cx="5991208" cy="1235030"/>
          </a:xfrm>
          <a:prstGeom prst="rect">
            <a:avLst/>
          </a:prstGeom>
        </p:spPr>
      </p:pic>
    </p:spTree>
    <p:extLst>
      <p:ext uri="{BB962C8B-B14F-4D97-AF65-F5344CB8AC3E}">
        <p14:creationId xmlns:p14="http://schemas.microsoft.com/office/powerpoint/2010/main" val="332967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7" name="Título 6"/>
          <p:cNvSpPr>
            <a:spLocks noGrp="1"/>
          </p:cNvSpPr>
          <p:nvPr>
            <p:ph type="ctrTitle"/>
          </p:nvPr>
        </p:nvSpPr>
        <p:spPr/>
        <p:txBody>
          <a:bodyPr/>
          <a:lstStyle/>
          <a:p>
            <a:r>
              <a:rPr lang="es-ES" dirty="0"/>
              <a:t>Introducción al taller</a:t>
            </a:r>
          </a:p>
        </p:txBody>
      </p:sp>
    </p:spTree>
    <p:extLst>
      <p:ext uri="{BB962C8B-B14F-4D97-AF65-F5344CB8AC3E}">
        <p14:creationId xmlns:p14="http://schemas.microsoft.com/office/powerpoint/2010/main" val="3233176492"/>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txBox="1">
            <a:spLocks/>
          </p:cNvSpPr>
          <p:nvPr/>
        </p:nvSpPr>
        <p:spPr>
          <a:xfrm>
            <a:off x="7264748" y="2595710"/>
            <a:ext cx="4328254" cy="1666583"/>
          </a:xfrm>
          <a:prstGeom prst="rect">
            <a:avLst/>
          </a:prstGeom>
        </p:spPr>
        <p:txBody>
          <a:bodyPr vert="horz" wrap="square" lIns="146284" tIns="91427" rIns="146284" bIns="91427"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04" dirty="0" err="1"/>
              <a:t>Personalización</a:t>
            </a:r>
            <a:r>
              <a:rPr lang="en-US" sz="4704" dirty="0"/>
              <a:t> de la </a:t>
            </a:r>
            <a:r>
              <a:rPr lang="en-US" sz="4704" dirty="0" err="1"/>
              <a:t>plataforma</a:t>
            </a:r>
            <a:endParaRPr lang="en-US" sz="4704" dirty="0"/>
          </a:p>
        </p:txBody>
      </p:sp>
      <p:pic>
        <p:nvPicPr>
          <p:cNvPr id="9" name="Picture 8"/>
          <p:cNvPicPr>
            <a:picLocks noChangeAspect="1"/>
          </p:cNvPicPr>
          <p:nvPr/>
        </p:nvPicPr>
        <p:blipFill>
          <a:blip r:embed="rId3"/>
          <a:stretch>
            <a:fillRect/>
          </a:stretch>
        </p:blipFill>
        <p:spPr>
          <a:xfrm>
            <a:off x="790462" y="870976"/>
            <a:ext cx="6357682" cy="5068727"/>
          </a:xfrm>
          <a:prstGeom prst="rect">
            <a:avLst/>
          </a:prstGeom>
        </p:spPr>
      </p:pic>
    </p:spTree>
    <p:extLst>
      <p:ext uri="{BB962C8B-B14F-4D97-AF65-F5344CB8AC3E}">
        <p14:creationId xmlns:p14="http://schemas.microsoft.com/office/powerpoint/2010/main" val="107802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133346" y="1673749"/>
            <a:ext cx="5402684" cy="10894970"/>
          </a:xfrm>
        </p:spPr>
        <p:txBody>
          <a:bodyPr/>
          <a:lstStyle/>
          <a:p>
            <a:r>
              <a:rPr lang="en-US" sz="1077" dirty="0">
                <a:solidFill>
                  <a:schemeClr val="tx1"/>
                </a:solidFill>
              </a:rPr>
              <a:t>&lt;?</a:t>
            </a:r>
            <a:r>
              <a:rPr lang="en-US" sz="1077" dirty="0">
                <a:solidFill>
                  <a:srgbClr val="53954A"/>
                </a:solidFill>
              </a:rPr>
              <a:t>xml</a:t>
            </a:r>
            <a:r>
              <a:rPr lang="en-US" sz="1077" dirty="0">
                <a:solidFill>
                  <a:schemeClr val="tx1"/>
                </a:solidFill>
              </a:rPr>
              <a:t> </a:t>
            </a:r>
            <a:r>
              <a:rPr lang="en-US" sz="1077" dirty="0">
                <a:solidFill>
                  <a:srgbClr val="654792"/>
                </a:solidFill>
              </a:rPr>
              <a:t>version</a:t>
            </a:r>
            <a:r>
              <a:rPr lang="en-US" sz="1077" dirty="0">
                <a:solidFill>
                  <a:schemeClr val="tx1"/>
                </a:solidFill>
              </a:rPr>
              <a:t>=</a:t>
            </a:r>
            <a:r>
              <a:rPr lang="en-US" sz="1077" dirty="0">
                <a:solidFill>
                  <a:srgbClr val="D53A05"/>
                </a:solidFill>
              </a:rPr>
              <a:t>"1.0" </a:t>
            </a:r>
            <a:r>
              <a:rPr lang="en-US" sz="1077" dirty="0">
                <a:solidFill>
                  <a:srgbClr val="654792"/>
                </a:solidFill>
              </a:rPr>
              <a:t>encoding</a:t>
            </a:r>
            <a:r>
              <a:rPr lang="en-US" sz="1077" dirty="0">
                <a:solidFill>
                  <a:schemeClr val="tx1"/>
                </a:solidFill>
              </a:rPr>
              <a:t>=</a:t>
            </a:r>
            <a:r>
              <a:rPr lang="en-US" sz="1077" dirty="0">
                <a:solidFill>
                  <a:srgbClr val="D53A05"/>
                </a:solidFill>
              </a:rPr>
              <a:t>"UTF-8"</a:t>
            </a:r>
            <a:r>
              <a:rPr lang="en-US" sz="1077" dirty="0">
                <a:solidFill>
                  <a:schemeClr val="tx1"/>
                </a:solidFill>
              </a:rPr>
              <a:t>?&gt;</a:t>
            </a:r>
          </a:p>
          <a:p>
            <a:r>
              <a:rPr lang="en-US" sz="1077" dirty="0">
                <a:solidFill>
                  <a:schemeClr val="tx1"/>
                </a:solidFill>
              </a:rPr>
              <a:t>&lt;</a:t>
            </a:r>
            <a:r>
              <a:rPr lang="en-US" sz="1077" dirty="0" err="1">
                <a:solidFill>
                  <a:srgbClr val="53954A"/>
                </a:solidFill>
              </a:rPr>
              <a:t>TabbedPage</a:t>
            </a:r>
            <a:r>
              <a:rPr lang="en-US" sz="1077" dirty="0">
                <a:solidFill>
                  <a:schemeClr val="tx1"/>
                </a:solidFill>
              </a:rPr>
              <a:t> </a:t>
            </a:r>
            <a:r>
              <a:rPr lang="en-US" sz="1077" dirty="0" err="1">
                <a:solidFill>
                  <a:srgbClr val="654792"/>
                </a:solidFill>
              </a:rPr>
              <a:t>xmlns</a:t>
            </a:r>
            <a:r>
              <a:rPr lang="en-US" sz="1077" dirty="0">
                <a:solidFill>
                  <a:schemeClr val="tx1"/>
                </a:solidFill>
              </a:rPr>
              <a:t>=</a:t>
            </a:r>
            <a:r>
              <a:rPr lang="en-US" sz="1077" dirty="0">
                <a:solidFill>
                  <a:srgbClr val="D53A05"/>
                </a:solidFill>
              </a:rPr>
              <a:t>"http://</a:t>
            </a:r>
            <a:r>
              <a:rPr lang="en-US" sz="1077" dirty="0" err="1">
                <a:solidFill>
                  <a:srgbClr val="D53A05"/>
                </a:solidFill>
              </a:rPr>
              <a:t>xamarin.com</a:t>
            </a:r>
            <a:r>
              <a:rPr lang="en-US" sz="1077" dirty="0">
                <a:solidFill>
                  <a:srgbClr val="D53A05"/>
                </a:solidFill>
              </a:rPr>
              <a:t>/schemas/2014/forms</a:t>
            </a:r>
            <a:r>
              <a:rPr lang="en-US" sz="1077" dirty="0">
                <a:solidFill>
                  <a:schemeClr val="tx1"/>
                </a:solidFill>
              </a:rPr>
              <a:t>"</a:t>
            </a:r>
          </a:p>
          <a:p>
            <a:r>
              <a:rPr lang="en-US" sz="1077" dirty="0">
                <a:solidFill>
                  <a:schemeClr val="tx1"/>
                </a:solidFill>
              </a:rPr>
              <a:t>            </a:t>
            </a:r>
            <a:r>
              <a:rPr lang="en-US" sz="1077" dirty="0" err="1">
                <a:solidFill>
                  <a:srgbClr val="654792"/>
                </a:solidFill>
              </a:rPr>
              <a:t>xmlns:x</a:t>
            </a:r>
            <a:r>
              <a:rPr lang="en-US" sz="1077" dirty="0">
                <a:solidFill>
                  <a:schemeClr val="tx1"/>
                </a:solidFill>
              </a:rPr>
              <a:t>=</a:t>
            </a:r>
            <a:r>
              <a:rPr lang="en-US" sz="1077" dirty="0">
                <a:solidFill>
                  <a:srgbClr val="D53A05"/>
                </a:solidFill>
              </a:rPr>
              <a:t>"http://</a:t>
            </a:r>
            <a:r>
              <a:rPr lang="en-US" sz="1175" dirty="0" err="1">
                <a:solidFill>
                  <a:srgbClr val="D53A05"/>
                </a:solidFill>
              </a:rPr>
              <a:t>schemas.microsoft.com</a:t>
            </a:r>
            <a:r>
              <a:rPr lang="en-US" sz="1077" dirty="0">
                <a:solidFill>
                  <a:srgbClr val="D53A05"/>
                </a:solidFill>
              </a:rPr>
              <a:t>/</a:t>
            </a:r>
            <a:r>
              <a:rPr lang="en-US" sz="1077" dirty="0" err="1">
                <a:solidFill>
                  <a:srgbClr val="D53A05"/>
                </a:solidFill>
              </a:rPr>
              <a:t>winfx</a:t>
            </a:r>
            <a:r>
              <a:rPr lang="en-US" sz="1077" dirty="0">
                <a:solidFill>
                  <a:srgbClr val="D53A05"/>
                </a:solidFill>
              </a:rPr>
              <a:t>/2009/</a:t>
            </a:r>
            <a:r>
              <a:rPr lang="en-US" sz="1077" dirty="0" err="1">
                <a:solidFill>
                  <a:srgbClr val="D53A05"/>
                </a:solidFill>
              </a:rPr>
              <a:t>xaml</a:t>
            </a:r>
            <a:r>
              <a:rPr lang="en-US" sz="1077" dirty="0">
                <a:solidFill>
                  <a:srgbClr val="D53A05"/>
                </a:solidFill>
              </a:rPr>
              <a:t>"</a:t>
            </a:r>
          </a:p>
          <a:p>
            <a:r>
              <a:rPr lang="en-US" sz="1077" dirty="0">
                <a:solidFill>
                  <a:schemeClr val="tx1"/>
                </a:solidFill>
              </a:rPr>
              <a:t>           </a:t>
            </a:r>
            <a:r>
              <a:rPr lang="en-US" sz="1077" dirty="0">
                <a:solidFill>
                  <a:srgbClr val="654792"/>
                </a:solidFill>
              </a:rPr>
              <a:t> </a:t>
            </a:r>
            <a:r>
              <a:rPr lang="en-US" sz="1077" dirty="0" err="1">
                <a:solidFill>
                  <a:srgbClr val="654792"/>
                </a:solidFill>
              </a:rPr>
              <a:t>x:Class</a:t>
            </a:r>
            <a:r>
              <a:rPr lang="en-US" sz="1077" dirty="0">
                <a:solidFill>
                  <a:schemeClr val="tx1"/>
                </a:solidFill>
              </a:rPr>
              <a:t>=</a:t>
            </a:r>
            <a:r>
              <a:rPr lang="en-US" sz="1077" dirty="0">
                <a:solidFill>
                  <a:srgbClr val="D53A05"/>
                </a:solidFill>
              </a:rPr>
              <a:t>"</a:t>
            </a:r>
            <a:r>
              <a:rPr lang="en-US" sz="1077" dirty="0" err="1">
                <a:solidFill>
                  <a:srgbClr val="D53A05"/>
                </a:solidFill>
              </a:rPr>
              <a:t>MyApp.MainPage</a:t>
            </a:r>
            <a:r>
              <a:rPr lang="en-US" sz="1077" dirty="0">
                <a:solidFill>
                  <a:srgbClr val="D53A05"/>
                </a:solidFill>
              </a:rPr>
              <a:t>"</a:t>
            </a:r>
            <a:r>
              <a:rPr lang="en-US" sz="1077" dirty="0">
                <a:solidFill>
                  <a:schemeClr val="tx1"/>
                </a:solidFill>
              </a:rPr>
              <a:t>&gt;</a:t>
            </a:r>
          </a:p>
          <a:p>
            <a:r>
              <a:rPr lang="en-US" sz="1077" dirty="0">
                <a:solidFill>
                  <a:schemeClr val="tx1"/>
                </a:solidFill>
              </a:rPr>
              <a:t>&lt;</a:t>
            </a:r>
            <a:r>
              <a:rPr lang="en-US" sz="1077" dirty="0" err="1">
                <a:solidFill>
                  <a:srgbClr val="53954A"/>
                </a:solidFill>
              </a:rPr>
              <a:t>TabbedPage</a:t>
            </a:r>
            <a:r>
              <a:rPr lang="en-US" sz="1077" dirty="0" err="1">
                <a:solidFill>
                  <a:schemeClr val="tx1"/>
                </a:solidFill>
              </a:rPr>
              <a:t>.Children</a:t>
            </a:r>
            <a:r>
              <a:rPr lang="en-US" sz="1077" dirty="0">
                <a:solidFill>
                  <a:schemeClr val="tx1"/>
                </a:solidFill>
              </a:rPr>
              <a:t>&gt;</a:t>
            </a:r>
          </a:p>
          <a:p>
            <a:r>
              <a:rPr lang="en-US" sz="1077" dirty="0">
                <a:solidFill>
                  <a:schemeClr val="tx1"/>
                </a:solidFill>
              </a:rPr>
              <a:t>&lt;</a:t>
            </a:r>
            <a:r>
              <a:rPr lang="en-US" sz="1077" dirty="0" err="1">
                <a:solidFill>
                  <a:srgbClr val="53954A"/>
                </a:solidFill>
              </a:rPr>
              <a:t>ContentPage</a:t>
            </a:r>
            <a:r>
              <a:rPr lang="en-US" sz="1077" dirty="0">
                <a:solidFill>
                  <a:schemeClr val="tx1"/>
                </a:solidFill>
              </a:rPr>
              <a:t> </a:t>
            </a:r>
            <a:r>
              <a:rPr lang="en-US" sz="1077" dirty="0">
                <a:solidFill>
                  <a:srgbClr val="654792"/>
                </a:solidFill>
              </a:rPr>
              <a:t>Title</a:t>
            </a:r>
            <a:r>
              <a:rPr lang="en-US" sz="1077" dirty="0">
                <a:solidFill>
                  <a:schemeClr val="tx1"/>
                </a:solidFill>
              </a:rPr>
              <a:t>=</a:t>
            </a:r>
            <a:r>
              <a:rPr lang="en-US" sz="1077" dirty="0">
                <a:solidFill>
                  <a:srgbClr val="D53A05"/>
                </a:solidFill>
              </a:rPr>
              <a:t>"Profile" </a:t>
            </a:r>
            <a:r>
              <a:rPr lang="en-US" sz="1077" dirty="0">
                <a:solidFill>
                  <a:srgbClr val="654792"/>
                </a:solidFill>
              </a:rPr>
              <a:t>Icon</a:t>
            </a:r>
            <a:r>
              <a:rPr lang="en-US" sz="1077" dirty="0">
                <a:solidFill>
                  <a:schemeClr val="tx1"/>
                </a:solidFill>
              </a:rPr>
              <a:t>=</a:t>
            </a:r>
            <a:r>
              <a:rPr lang="en-US" sz="1077" dirty="0">
                <a:solidFill>
                  <a:srgbClr val="D53A05"/>
                </a:solidFill>
              </a:rPr>
              <a:t>"</a:t>
            </a:r>
            <a:r>
              <a:rPr lang="en-US" sz="1077" dirty="0" err="1">
                <a:solidFill>
                  <a:srgbClr val="D53A05"/>
                </a:solidFill>
              </a:rPr>
              <a:t>Profile.png</a:t>
            </a:r>
            <a:r>
              <a:rPr lang="en-US" sz="1077" dirty="0">
                <a:solidFill>
                  <a:srgbClr val="D53A05"/>
                </a:solidFill>
              </a:rPr>
              <a:t>"</a:t>
            </a:r>
            <a:r>
              <a:rPr lang="en-US" sz="1077" dirty="0">
                <a:solidFill>
                  <a:schemeClr val="tx1"/>
                </a:solidFill>
              </a:rPr>
              <a:t>&gt;</a:t>
            </a:r>
          </a:p>
          <a:p>
            <a:r>
              <a:rPr lang="en-US" sz="1077" dirty="0">
                <a:solidFill>
                  <a:schemeClr val="tx1"/>
                </a:solidFill>
              </a:rPr>
              <a:t>    &lt;</a:t>
            </a:r>
            <a:r>
              <a:rPr lang="en-US" sz="1077" dirty="0" err="1">
                <a:solidFill>
                  <a:srgbClr val="53954A"/>
                </a:solidFill>
              </a:rPr>
              <a:t>StackLayout</a:t>
            </a:r>
            <a:r>
              <a:rPr lang="en-US" sz="1077" dirty="0">
                <a:solidFill>
                  <a:schemeClr val="tx1"/>
                </a:solidFill>
              </a:rPr>
              <a:t> </a:t>
            </a:r>
            <a:r>
              <a:rPr lang="en-US" sz="1077" dirty="0">
                <a:solidFill>
                  <a:srgbClr val="654792"/>
                </a:solidFill>
              </a:rPr>
              <a:t>Spacing</a:t>
            </a:r>
            <a:r>
              <a:rPr lang="en-US" sz="1077" dirty="0">
                <a:solidFill>
                  <a:schemeClr val="tx1"/>
                </a:solidFill>
              </a:rPr>
              <a:t>=</a:t>
            </a:r>
            <a:r>
              <a:rPr lang="en-US" sz="1077" dirty="0">
                <a:solidFill>
                  <a:srgbClr val="D53A05"/>
                </a:solidFill>
              </a:rPr>
              <a:t>"20"</a:t>
            </a:r>
            <a:r>
              <a:rPr lang="en-US" sz="1077" dirty="0">
                <a:solidFill>
                  <a:schemeClr val="tx1"/>
                </a:solidFill>
              </a:rPr>
              <a:t> </a:t>
            </a:r>
            <a:r>
              <a:rPr lang="en-US" sz="1077" dirty="0">
                <a:solidFill>
                  <a:srgbClr val="654792"/>
                </a:solidFill>
              </a:rPr>
              <a:t>Padding</a:t>
            </a:r>
            <a:r>
              <a:rPr lang="en-US" sz="1077" dirty="0">
                <a:solidFill>
                  <a:schemeClr val="tx1"/>
                </a:solidFill>
              </a:rPr>
              <a:t>=</a:t>
            </a:r>
            <a:r>
              <a:rPr lang="en-US" sz="1077" dirty="0">
                <a:solidFill>
                  <a:srgbClr val="D53A05"/>
                </a:solidFill>
              </a:rPr>
              <a:t>"20"</a:t>
            </a:r>
          </a:p>
          <a:p>
            <a:r>
              <a:rPr lang="de-DE" sz="1077" dirty="0">
                <a:solidFill>
                  <a:schemeClr val="tx1"/>
                </a:solidFill>
              </a:rPr>
              <a:t>                 </a:t>
            </a:r>
            <a:r>
              <a:rPr lang="de-DE" sz="1077" dirty="0" err="1">
                <a:solidFill>
                  <a:srgbClr val="654792"/>
                </a:solidFill>
              </a:rPr>
              <a:t>VerticalOptions</a:t>
            </a:r>
            <a:r>
              <a:rPr lang="de-DE" sz="1077" dirty="0">
                <a:solidFill>
                  <a:schemeClr val="tx1"/>
                </a:solidFill>
              </a:rPr>
              <a:t>=</a:t>
            </a:r>
            <a:r>
              <a:rPr lang="de-DE" sz="1077" dirty="0">
                <a:solidFill>
                  <a:srgbClr val="D53A05"/>
                </a:solidFill>
              </a:rPr>
              <a:t>"Center"</a:t>
            </a:r>
            <a:r>
              <a:rPr lang="de-DE" sz="1077" dirty="0">
                <a:solidFill>
                  <a:schemeClr val="tx1"/>
                </a:solidFill>
              </a:rPr>
              <a:t>&gt;</a:t>
            </a:r>
          </a:p>
          <a:p>
            <a:r>
              <a:rPr lang="de-DE" sz="1077" dirty="0">
                <a:solidFill>
                  <a:schemeClr val="tx1"/>
                </a:solidFill>
              </a:rPr>
              <a:t>        &lt;</a:t>
            </a:r>
            <a:r>
              <a:rPr lang="de-DE" sz="1077" dirty="0">
                <a:solidFill>
                  <a:srgbClr val="53954A"/>
                </a:solidFill>
              </a:rPr>
              <a:t>Entry</a:t>
            </a:r>
            <a:r>
              <a:rPr lang="de-DE" sz="1077" dirty="0">
                <a:solidFill>
                  <a:schemeClr val="tx1"/>
                </a:solidFill>
              </a:rPr>
              <a:t> </a:t>
            </a:r>
            <a:r>
              <a:rPr lang="de-DE" sz="1077" dirty="0" err="1">
                <a:solidFill>
                  <a:srgbClr val="654792"/>
                </a:solidFill>
              </a:rPr>
              <a:t>Placeholder</a:t>
            </a:r>
            <a:r>
              <a:rPr lang="de-DE" sz="1077" dirty="0">
                <a:solidFill>
                  <a:schemeClr val="tx1"/>
                </a:solidFill>
              </a:rPr>
              <a:t>=</a:t>
            </a:r>
            <a:r>
              <a:rPr lang="de-DE" sz="1077" dirty="0">
                <a:solidFill>
                  <a:srgbClr val="D53A05"/>
                </a:solidFill>
              </a:rPr>
              <a:t>"Username"</a:t>
            </a:r>
          </a:p>
          <a:p>
            <a:r>
              <a:rPr lang="da-DK" sz="1077" dirty="0">
                <a:solidFill>
                  <a:schemeClr val="tx1"/>
                </a:solidFill>
              </a:rPr>
              <a:t>               </a:t>
            </a:r>
            <a:r>
              <a:rPr lang="da-DK" sz="1077" dirty="0" err="1">
                <a:solidFill>
                  <a:srgbClr val="654792"/>
                </a:solidFill>
              </a:rPr>
              <a:t>Text</a:t>
            </a:r>
            <a:r>
              <a:rPr lang="da-DK" sz="1077" dirty="0">
                <a:solidFill>
                  <a:schemeClr val="tx1"/>
                </a:solidFill>
              </a:rPr>
              <a:t>=</a:t>
            </a:r>
            <a:r>
              <a:rPr lang="da-DK" sz="1077" dirty="0">
                <a:solidFill>
                  <a:srgbClr val="D53A05"/>
                </a:solidFill>
              </a:rPr>
              <a:t>"{Binding </a:t>
            </a:r>
            <a:r>
              <a:rPr lang="da-DK" sz="1077" dirty="0" err="1">
                <a:solidFill>
                  <a:srgbClr val="D53A05"/>
                </a:solidFill>
              </a:rPr>
              <a:t>Username</a:t>
            </a:r>
            <a:r>
              <a:rPr lang="da-DK" sz="1077" dirty="0">
                <a:solidFill>
                  <a:srgbClr val="D53A05"/>
                </a:solidFill>
              </a:rPr>
              <a:t>}"</a:t>
            </a:r>
            <a:r>
              <a:rPr lang="da-DK" sz="1077" dirty="0">
                <a:solidFill>
                  <a:schemeClr val="tx1"/>
                </a:solidFill>
              </a:rPr>
              <a:t>/&gt;</a:t>
            </a:r>
          </a:p>
          <a:p>
            <a:r>
              <a:rPr lang="da-DK" sz="1077" dirty="0">
                <a:solidFill>
                  <a:schemeClr val="tx1"/>
                </a:solidFill>
              </a:rPr>
              <a:t>        &lt;</a:t>
            </a:r>
            <a:r>
              <a:rPr lang="da-DK" sz="1077" dirty="0" err="1">
                <a:solidFill>
                  <a:srgbClr val="53954A"/>
                </a:solidFill>
              </a:rPr>
              <a:t>Entry</a:t>
            </a:r>
            <a:r>
              <a:rPr lang="da-DK" sz="1077" dirty="0">
                <a:solidFill>
                  <a:srgbClr val="53954A"/>
                </a:solidFill>
              </a:rPr>
              <a:t> </a:t>
            </a:r>
            <a:r>
              <a:rPr lang="da-DK" sz="1077" dirty="0">
                <a:solidFill>
                  <a:srgbClr val="654792"/>
                </a:solidFill>
              </a:rPr>
              <a:t>Placeholder</a:t>
            </a:r>
            <a:r>
              <a:rPr lang="da-DK" sz="1077" dirty="0">
                <a:solidFill>
                  <a:schemeClr val="tx1"/>
                </a:solidFill>
              </a:rPr>
              <a:t>=</a:t>
            </a:r>
            <a:r>
              <a:rPr lang="da-DK" sz="1077" dirty="0">
                <a:solidFill>
                  <a:srgbClr val="D53A05"/>
                </a:solidFill>
              </a:rPr>
              <a:t>"Password"</a:t>
            </a:r>
          </a:p>
          <a:p>
            <a:r>
              <a:rPr lang="nl-NL" sz="1077" dirty="0">
                <a:solidFill>
                  <a:schemeClr val="tx1"/>
                </a:solidFill>
              </a:rPr>
              <a:t>               </a:t>
            </a:r>
            <a:r>
              <a:rPr lang="nl-NL" sz="1077" dirty="0" err="1">
                <a:solidFill>
                  <a:srgbClr val="654792"/>
                </a:solidFill>
              </a:rPr>
              <a:t>Text</a:t>
            </a:r>
            <a:r>
              <a:rPr lang="nl-NL" sz="1077" dirty="0">
                <a:solidFill>
                  <a:schemeClr val="tx1"/>
                </a:solidFill>
              </a:rPr>
              <a:t>=</a:t>
            </a:r>
            <a:r>
              <a:rPr lang="nl-NL" sz="1077" dirty="0">
                <a:solidFill>
                  <a:srgbClr val="D53A05"/>
                </a:solidFill>
              </a:rPr>
              <a:t>"{Binding Password}"</a:t>
            </a:r>
          </a:p>
          <a:p>
            <a:r>
              <a:rPr lang="nl-NL" sz="1077" dirty="0">
                <a:solidFill>
                  <a:schemeClr val="tx1"/>
                </a:solidFill>
              </a:rPr>
              <a:t>               </a:t>
            </a:r>
            <a:r>
              <a:rPr lang="nl-NL" sz="1077" dirty="0" err="1">
                <a:solidFill>
                  <a:srgbClr val="654792"/>
                </a:solidFill>
              </a:rPr>
              <a:t>IsPassword</a:t>
            </a:r>
            <a:r>
              <a:rPr lang="nl-NL" sz="1077" dirty="0">
                <a:solidFill>
                  <a:schemeClr val="tx1"/>
                </a:solidFill>
              </a:rPr>
              <a:t>=</a:t>
            </a:r>
            <a:r>
              <a:rPr lang="nl-NL" sz="1077" dirty="0">
                <a:solidFill>
                  <a:srgbClr val="D53A05"/>
                </a:solidFill>
              </a:rPr>
              <a:t>"</a:t>
            </a:r>
            <a:r>
              <a:rPr lang="nl-NL" sz="1077" dirty="0" err="1">
                <a:solidFill>
                  <a:srgbClr val="D53A05"/>
                </a:solidFill>
              </a:rPr>
              <a:t>true</a:t>
            </a:r>
            <a:r>
              <a:rPr lang="nl-NL" sz="1077" dirty="0">
                <a:solidFill>
                  <a:srgbClr val="D53A05"/>
                </a:solidFill>
              </a:rPr>
              <a:t>"</a:t>
            </a:r>
            <a:r>
              <a:rPr lang="nl-NL" sz="1077" dirty="0">
                <a:solidFill>
                  <a:schemeClr val="tx1"/>
                </a:solidFill>
              </a:rPr>
              <a:t>/&gt;</a:t>
            </a:r>
          </a:p>
          <a:p>
            <a:r>
              <a:rPr lang="nl-NL" sz="1077" dirty="0">
                <a:solidFill>
                  <a:schemeClr val="tx1"/>
                </a:solidFill>
              </a:rPr>
              <a:t>        &lt;</a:t>
            </a:r>
            <a:r>
              <a:rPr lang="nl-NL" sz="1077" dirty="0">
                <a:solidFill>
                  <a:srgbClr val="53954A"/>
                </a:solidFill>
              </a:rPr>
              <a:t>Button</a:t>
            </a:r>
            <a:r>
              <a:rPr lang="nl-NL" sz="1077" dirty="0">
                <a:solidFill>
                  <a:schemeClr val="tx1"/>
                </a:solidFill>
              </a:rPr>
              <a:t> </a:t>
            </a:r>
            <a:r>
              <a:rPr lang="nl-NL" sz="1077" dirty="0" err="1">
                <a:solidFill>
                  <a:srgbClr val="654792"/>
                </a:solidFill>
              </a:rPr>
              <a:t>Text</a:t>
            </a:r>
            <a:r>
              <a:rPr lang="nl-NL" sz="1077" dirty="0">
                <a:solidFill>
                  <a:schemeClr val="tx1"/>
                </a:solidFill>
              </a:rPr>
              <a:t>=</a:t>
            </a:r>
            <a:r>
              <a:rPr lang="nl-NL" sz="1077" dirty="0">
                <a:solidFill>
                  <a:srgbClr val="D53A05"/>
                </a:solidFill>
              </a:rPr>
              <a:t>"Login" </a:t>
            </a:r>
            <a:r>
              <a:rPr lang="nl-NL" sz="1077" dirty="0" err="1">
                <a:solidFill>
                  <a:srgbClr val="654792"/>
                </a:solidFill>
              </a:rPr>
              <a:t>TextColor</a:t>
            </a:r>
            <a:r>
              <a:rPr lang="nl-NL" sz="1077" dirty="0">
                <a:solidFill>
                  <a:schemeClr val="tx1"/>
                </a:solidFill>
              </a:rPr>
              <a:t>=</a:t>
            </a:r>
            <a:r>
              <a:rPr lang="nl-NL" sz="1077" dirty="0">
                <a:solidFill>
                  <a:srgbClr val="D53A05"/>
                </a:solidFill>
              </a:rPr>
              <a:t>"White"</a:t>
            </a:r>
          </a:p>
          <a:p>
            <a:r>
              <a:rPr lang="en-US" sz="1077" dirty="0">
                <a:solidFill>
                  <a:schemeClr val="tx1"/>
                </a:solidFill>
              </a:rPr>
              <a:t>                </a:t>
            </a:r>
            <a:r>
              <a:rPr lang="en-US" sz="1077" dirty="0" err="1">
                <a:solidFill>
                  <a:srgbClr val="654792"/>
                </a:solidFill>
              </a:rPr>
              <a:t>BackgroundColor</a:t>
            </a:r>
            <a:r>
              <a:rPr lang="en-US" sz="1077" dirty="0">
                <a:solidFill>
                  <a:schemeClr val="tx1"/>
                </a:solidFill>
              </a:rPr>
              <a:t>=</a:t>
            </a:r>
            <a:r>
              <a:rPr lang="en-US" sz="1077" dirty="0">
                <a:solidFill>
                  <a:srgbClr val="D53A05"/>
                </a:solidFill>
              </a:rPr>
              <a:t>"#77D065"</a:t>
            </a:r>
          </a:p>
          <a:p>
            <a:r>
              <a:rPr lang="en-US" sz="1077" dirty="0">
                <a:solidFill>
                  <a:schemeClr val="tx1"/>
                </a:solidFill>
              </a:rPr>
              <a:t>                </a:t>
            </a:r>
            <a:r>
              <a:rPr lang="en-US" sz="1077" dirty="0">
                <a:solidFill>
                  <a:srgbClr val="654792"/>
                </a:solidFill>
              </a:rPr>
              <a:t>Command</a:t>
            </a:r>
            <a:r>
              <a:rPr lang="en-US" sz="1077" dirty="0">
                <a:solidFill>
                  <a:schemeClr val="tx1"/>
                </a:solidFill>
              </a:rPr>
              <a:t>=</a:t>
            </a:r>
            <a:r>
              <a:rPr lang="en-US" sz="1077" dirty="0">
                <a:solidFill>
                  <a:srgbClr val="D53A05"/>
                </a:solidFill>
              </a:rPr>
              <a:t>"{Binding </a:t>
            </a:r>
            <a:r>
              <a:rPr lang="en-US" sz="1077" dirty="0" err="1">
                <a:solidFill>
                  <a:srgbClr val="D53A05"/>
                </a:solidFill>
              </a:rPr>
              <a:t>LoginCommand</a:t>
            </a:r>
            <a:r>
              <a:rPr lang="en-US" sz="1077" dirty="0">
                <a:solidFill>
                  <a:srgbClr val="D53A05"/>
                </a:solidFill>
              </a:rPr>
              <a:t>}"</a:t>
            </a:r>
            <a:r>
              <a:rPr lang="en-US" sz="1077" dirty="0">
                <a:solidFill>
                  <a:schemeClr val="tx1"/>
                </a:solidFill>
              </a:rPr>
              <a:t>/&gt;</a:t>
            </a:r>
          </a:p>
          <a:p>
            <a:r>
              <a:rPr lang="en-US" sz="1077" dirty="0">
                <a:solidFill>
                  <a:schemeClr val="tx1"/>
                </a:solidFill>
              </a:rPr>
              <a:t>    &lt;/</a:t>
            </a:r>
            <a:r>
              <a:rPr lang="en-US" sz="1077" dirty="0" err="1">
                <a:solidFill>
                  <a:srgbClr val="53954A"/>
                </a:solidFill>
              </a:rPr>
              <a:t>StackLayout</a:t>
            </a:r>
            <a:r>
              <a:rPr lang="en-US" sz="1077" dirty="0">
                <a:solidFill>
                  <a:schemeClr val="tx1"/>
                </a:solidFill>
              </a:rPr>
              <a:t>&gt;</a:t>
            </a:r>
          </a:p>
          <a:p>
            <a:r>
              <a:rPr lang="en-US" sz="1077" dirty="0">
                <a:solidFill>
                  <a:schemeClr val="tx1"/>
                </a:solidFill>
              </a:rPr>
              <a:t>&lt;/</a:t>
            </a:r>
            <a:r>
              <a:rPr lang="en-US" sz="1077" dirty="0" err="1">
                <a:solidFill>
                  <a:srgbClr val="53954A"/>
                </a:solidFill>
              </a:rPr>
              <a:t>ContentPage</a:t>
            </a:r>
            <a:r>
              <a:rPr lang="en-US" sz="1077" dirty="0">
                <a:solidFill>
                  <a:schemeClr val="tx1"/>
                </a:solidFill>
              </a:rPr>
              <a:t>&gt;</a:t>
            </a:r>
          </a:p>
          <a:p>
            <a:r>
              <a:rPr lang="en-US" sz="1077" dirty="0">
                <a:solidFill>
                  <a:schemeClr val="tx1"/>
                </a:solidFill>
              </a:rPr>
              <a:t>&lt;</a:t>
            </a:r>
            <a:r>
              <a:rPr lang="en-US" sz="1077" dirty="0" err="1">
                <a:solidFill>
                  <a:srgbClr val="53954A"/>
                </a:solidFill>
              </a:rPr>
              <a:t>ContentPage</a:t>
            </a:r>
            <a:r>
              <a:rPr lang="en-US" sz="1077" dirty="0">
                <a:solidFill>
                  <a:srgbClr val="53954A"/>
                </a:solidFill>
              </a:rPr>
              <a:t> </a:t>
            </a:r>
            <a:r>
              <a:rPr lang="en-US" sz="1077" dirty="0">
                <a:solidFill>
                  <a:srgbClr val="654792"/>
                </a:solidFill>
              </a:rPr>
              <a:t>Title</a:t>
            </a:r>
            <a:r>
              <a:rPr lang="en-US" sz="1077" dirty="0">
                <a:solidFill>
                  <a:schemeClr val="tx1"/>
                </a:solidFill>
              </a:rPr>
              <a:t>=</a:t>
            </a:r>
            <a:r>
              <a:rPr lang="en-US" sz="1077" dirty="0">
                <a:solidFill>
                  <a:srgbClr val="D53A05"/>
                </a:solidFill>
              </a:rPr>
              <a:t>"Settings" </a:t>
            </a:r>
            <a:r>
              <a:rPr lang="en-US" sz="1077" dirty="0">
                <a:solidFill>
                  <a:srgbClr val="654792"/>
                </a:solidFill>
              </a:rPr>
              <a:t>Icon</a:t>
            </a:r>
            <a:r>
              <a:rPr lang="en-US" sz="1077" dirty="0">
                <a:solidFill>
                  <a:schemeClr val="tx1"/>
                </a:solidFill>
              </a:rPr>
              <a:t>=</a:t>
            </a:r>
            <a:r>
              <a:rPr lang="en-US" sz="1077" dirty="0">
                <a:solidFill>
                  <a:srgbClr val="D53A05"/>
                </a:solidFill>
              </a:rPr>
              <a:t>"</a:t>
            </a:r>
            <a:r>
              <a:rPr lang="en-US" sz="1077" dirty="0" err="1">
                <a:solidFill>
                  <a:srgbClr val="D53A05"/>
                </a:solidFill>
              </a:rPr>
              <a:t>Settings.png</a:t>
            </a:r>
            <a:r>
              <a:rPr lang="en-US" sz="1077" dirty="0">
                <a:solidFill>
                  <a:srgbClr val="D53A05"/>
                </a:solidFill>
              </a:rPr>
              <a:t>"</a:t>
            </a:r>
            <a:r>
              <a:rPr lang="en-US" sz="1077" dirty="0">
                <a:solidFill>
                  <a:schemeClr val="tx1"/>
                </a:solidFill>
              </a:rPr>
              <a:t>&gt;</a:t>
            </a:r>
          </a:p>
          <a:p>
            <a:r>
              <a:rPr lang="fi-FI" sz="1077" dirty="0">
                <a:solidFill>
                  <a:srgbClr val="848684"/>
                </a:solidFill>
              </a:rPr>
              <a:t>    &lt;!-- </a:t>
            </a:r>
            <a:r>
              <a:rPr lang="fi-FI" sz="1077" dirty="0" err="1">
                <a:solidFill>
                  <a:srgbClr val="848684"/>
                </a:solidFill>
              </a:rPr>
              <a:t>Settings</a:t>
            </a:r>
            <a:r>
              <a:rPr lang="fi-FI" sz="1077" dirty="0">
                <a:solidFill>
                  <a:srgbClr val="848684"/>
                </a:solidFill>
              </a:rPr>
              <a:t> --&gt;</a:t>
            </a:r>
          </a:p>
          <a:p>
            <a:r>
              <a:rPr lang="fi-FI" sz="1077" dirty="0">
                <a:solidFill>
                  <a:schemeClr val="tx1"/>
                </a:solidFill>
              </a:rPr>
              <a:t>&lt;/</a:t>
            </a:r>
            <a:r>
              <a:rPr lang="fi-FI" sz="1077" dirty="0" err="1">
                <a:solidFill>
                  <a:srgbClr val="53954A"/>
                </a:solidFill>
              </a:rPr>
              <a:t>ContentPage</a:t>
            </a:r>
            <a:r>
              <a:rPr lang="fi-FI" sz="1077" dirty="0">
                <a:solidFill>
                  <a:schemeClr val="tx1"/>
                </a:solidFill>
              </a:rPr>
              <a:t>&gt;</a:t>
            </a:r>
          </a:p>
          <a:p>
            <a:r>
              <a:rPr lang="fi-FI" sz="1077" dirty="0">
                <a:solidFill>
                  <a:schemeClr val="tx1"/>
                </a:solidFill>
              </a:rPr>
              <a:t>&lt;/</a:t>
            </a:r>
            <a:r>
              <a:rPr lang="fi-FI" sz="1077" dirty="0">
                <a:solidFill>
                  <a:srgbClr val="53954A"/>
                </a:solidFill>
              </a:rPr>
              <a:t>TabbedPage</a:t>
            </a:r>
            <a:r>
              <a:rPr lang="fi-FI" sz="1077" dirty="0">
                <a:solidFill>
                  <a:schemeClr val="tx1"/>
                </a:solidFill>
              </a:rPr>
              <a:t>.Children&gt;</a:t>
            </a:r>
          </a:p>
          <a:p>
            <a:r>
              <a:rPr lang="fi-FI" sz="1077">
                <a:solidFill>
                  <a:schemeClr val="tx1"/>
                </a:solidFill>
              </a:rPr>
              <a:t>&lt;/</a:t>
            </a:r>
            <a:r>
              <a:rPr lang="fi-FI" sz="1077">
                <a:solidFill>
                  <a:srgbClr val="53954A"/>
                </a:solidFill>
              </a:rPr>
              <a:t>TabbedPage</a:t>
            </a:r>
            <a:r>
              <a:rPr lang="fi-FI" sz="1077">
                <a:solidFill>
                  <a:schemeClr val="tx1"/>
                </a:solidFill>
              </a:rPr>
              <a:t>&gt;</a:t>
            </a:r>
            <a:endParaRPr lang="en-US" sz="1077" dirty="0">
              <a:solidFill>
                <a:schemeClr val="tx1"/>
              </a:solidFill>
            </a:endParaRPr>
          </a:p>
          <a:p>
            <a:endParaRPr lang="en-US" sz="1077" dirty="0">
              <a:solidFill>
                <a:schemeClr val="tx1"/>
              </a:solidFill>
            </a:endParaRPr>
          </a:p>
        </p:txBody>
      </p:sp>
      <p:sp>
        <p:nvSpPr>
          <p:cNvPr id="3" name="Title 2"/>
          <p:cNvSpPr>
            <a:spLocks noGrp="1"/>
          </p:cNvSpPr>
          <p:nvPr>
            <p:ph type="title"/>
          </p:nvPr>
        </p:nvSpPr>
        <p:spPr/>
        <p:txBody>
          <a:bodyPr/>
          <a:lstStyle/>
          <a:p>
            <a:r>
              <a:rPr lang="en-US" dirty="0"/>
              <a:t>UI </a:t>
            </a:r>
            <a:r>
              <a:rPr lang="en-US" dirty="0" err="1"/>
              <a:t>Nativa</a:t>
            </a:r>
            <a:r>
              <a:rPr lang="en-US" dirty="0"/>
              <a:t> </a:t>
            </a:r>
            <a:r>
              <a:rPr lang="en-US" dirty="0" err="1"/>
              <a:t>desde</a:t>
            </a:r>
            <a:r>
              <a:rPr lang="en-US" dirty="0"/>
              <a:t> </a:t>
            </a:r>
            <a:r>
              <a:rPr lang="en-US" dirty="0" err="1"/>
              <a:t>código</a:t>
            </a:r>
            <a:r>
              <a:rPr lang="en-US" dirty="0"/>
              <a:t> </a:t>
            </a:r>
            <a:r>
              <a:rPr lang="en-US" dirty="0" err="1"/>
              <a:t>compartido</a:t>
            </a:r>
            <a:endParaRPr lang="en-US" dirty="0"/>
          </a:p>
        </p:txBody>
      </p:sp>
      <p:sp>
        <p:nvSpPr>
          <p:cNvPr id="15" name="Left Brace 14"/>
          <p:cNvSpPr/>
          <p:nvPr/>
        </p:nvSpPr>
        <p:spPr>
          <a:xfrm>
            <a:off x="5777006" y="1519700"/>
            <a:ext cx="236523" cy="450638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pic>
        <p:nvPicPr>
          <p:cNvPr id="1026" name="Picture 2" descr="https://www.xamstatic.com/dist/images/pages/forms/example-app-tjdLiOY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360" y="1884287"/>
            <a:ext cx="5446828" cy="3485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713191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5294" dirty="0"/>
              <a:t>DEMO: Vistas básicas</a:t>
            </a:r>
          </a:p>
        </p:txBody>
      </p:sp>
      <p:sp>
        <p:nvSpPr>
          <p:cNvPr id="5" name="Marcador de texto 4"/>
          <p:cNvSpPr>
            <a:spLocks noGrp="1"/>
          </p:cNvSpPr>
          <p:nvPr>
            <p:ph type="subTitle" idx="1"/>
          </p:nvPr>
        </p:nvSpPr>
        <p:spPr/>
        <p:txBody>
          <a:bodyPr/>
          <a:lstStyle/>
          <a:p>
            <a:r>
              <a:rPr lang="es-ES" dirty="0"/>
              <a:t>XAML </a:t>
            </a:r>
            <a:r>
              <a:rPr lang="es-ES" dirty="0" err="1"/>
              <a:t>Love</a:t>
            </a:r>
            <a:r>
              <a:rPr lang="es-ES" dirty="0"/>
              <a:t>!</a:t>
            </a:r>
          </a:p>
        </p:txBody>
      </p:sp>
    </p:spTree>
    <p:extLst>
      <p:ext uri="{BB962C8B-B14F-4D97-AF65-F5344CB8AC3E}">
        <p14:creationId xmlns:p14="http://schemas.microsoft.com/office/powerpoint/2010/main" val="3738078812"/>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8C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El patron MVVM</a:t>
            </a:r>
          </a:p>
        </p:txBody>
      </p:sp>
    </p:spTree>
    <p:extLst>
      <p:ext uri="{BB962C8B-B14F-4D97-AF65-F5344CB8AC3E}">
        <p14:creationId xmlns:p14="http://schemas.microsoft.com/office/powerpoint/2010/main" val="2203524268"/>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8"/>
          <p:cNvSpPr>
            <a:spLocks noChangeArrowheads="1"/>
          </p:cNvSpPr>
          <p:nvPr/>
        </p:nvSpPr>
        <p:spPr bwMode="gray">
          <a:xfrm>
            <a:off x="7107343" y="2331998"/>
            <a:ext cx="2367438" cy="43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914225"/>
            <a:endParaRPr lang="de-DE" sz="3200" b="1" dirty="0">
              <a:solidFill>
                <a:srgbClr val="027F98"/>
              </a:solidFill>
              <a:latin typeface="Myriad Pro"/>
              <a:cs typeface="Myriad Pro"/>
            </a:endParaRPr>
          </a:p>
        </p:txBody>
      </p:sp>
      <p:sp>
        <p:nvSpPr>
          <p:cNvPr id="12" name="TextBox 31"/>
          <p:cNvSpPr txBox="1"/>
          <p:nvPr/>
        </p:nvSpPr>
        <p:spPr>
          <a:xfrm>
            <a:off x="12467123" y="4181367"/>
            <a:ext cx="184705" cy="374793"/>
          </a:xfrm>
          <a:prstGeom prst="rect">
            <a:avLst/>
          </a:prstGeom>
          <a:noFill/>
        </p:spPr>
        <p:txBody>
          <a:bodyPr wrap="none" rtlCol="0">
            <a:spAutoFit/>
          </a:bodyPr>
          <a:lstStyle/>
          <a:p>
            <a:endParaRPr lang="en-US" dirty="0">
              <a:solidFill>
                <a:srgbClr val="027F98"/>
              </a:solidFill>
            </a:endParaRPr>
          </a:p>
        </p:txBody>
      </p:sp>
      <p:sp>
        <p:nvSpPr>
          <p:cNvPr id="10" name="TextBox 22"/>
          <p:cNvSpPr txBox="1"/>
          <p:nvPr/>
        </p:nvSpPr>
        <p:spPr>
          <a:xfrm>
            <a:off x="2636490" y="2973079"/>
            <a:ext cx="646240" cy="468972"/>
          </a:xfrm>
          <a:prstGeom prst="rect">
            <a:avLst/>
          </a:prstGeom>
          <a:noFill/>
        </p:spPr>
        <p:txBody>
          <a:bodyPr wrap="none" rtlCol="0">
            <a:spAutoFit/>
          </a:bodyPr>
          <a:lstStyle/>
          <a:p>
            <a:r>
              <a:rPr lang="en-US" sz="2400" dirty="0">
                <a:latin typeface="Segoe UI" panose="020B0502040204020203" pitchFamily="34" charset="0"/>
                <a:cs typeface="Segoe UI" panose="020B0502040204020203" pitchFamily="34" charset="0"/>
              </a:rPr>
              <a:t>IDE</a:t>
            </a:r>
          </a:p>
        </p:txBody>
      </p:sp>
      <p:sp>
        <p:nvSpPr>
          <p:cNvPr id="14" name="TextBox 22"/>
          <p:cNvSpPr txBox="1"/>
          <p:nvPr/>
        </p:nvSpPr>
        <p:spPr>
          <a:xfrm>
            <a:off x="2249420" y="3890352"/>
            <a:ext cx="1434804" cy="468972"/>
          </a:xfrm>
          <a:prstGeom prst="rect">
            <a:avLst/>
          </a:prstGeom>
          <a:noFill/>
        </p:spPr>
        <p:txBody>
          <a:bodyPr wrap="none" rtlCol="0">
            <a:spAutoFit/>
          </a:bodyPr>
          <a:lstStyle/>
          <a:p>
            <a:r>
              <a:rPr lang="en-US" sz="2400" dirty="0" err="1">
                <a:latin typeface="Segoe UI" panose="020B0502040204020203" pitchFamily="34" charset="0"/>
                <a:cs typeface="Segoe UI" panose="020B0502040204020203" pitchFamily="34" charset="0"/>
              </a:rPr>
              <a:t>Lenguaje</a:t>
            </a:r>
            <a:endParaRPr lang="en-US" sz="2400" dirty="0">
              <a:latin typeface="Segoe UI" panose="020B0502040204020203" pitchFamily="34" charset="0"/>
              <a:cs typeface="Segoe UI" panose="020B0502040204020203" pitchFamily="34" charset="0"/>
            </a:endParaRPr>
          </a:p>
        </p:txBody>
      </p:sp>
      <p:sp>
        <p:nvSpPr>
          <p:cNvPr id="15" name="TextBox 22"/>
          <p:cNvSpPr txBox="1"/>
          <p:nvPr/>
        </p:nvSpPr>
        <p:spPr>
          <a:xfrm>
            <a:off x="2469801" y="4807626"/>
            <a:ext cx="987631" cy="468972"/>
          </a:xfrm>
          <a:prstGeom prst="rect">
            <a:avLst/>
          </a:prstGeom>
          <a:noFill/>
        </p:spPr>
        <p:txBody>
          <a:bodyPr wrap="none" rtlCol="0">
            <a:spAutoFit/>
          </a:bodyPr>
          <a:lstStyle/>
          <a:p>
            <a:r>
              <a:rPr lang="en-US" sz="2400"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3888094" y="1989552"/>
          <a:ext cx="6095136" cy="3748970"/>
        </p:xfrm>
        <a:graphic>
          <a:graphicData uri="http://schemas.openxmlformats.org/drawingml/2006/table">
            <a:tbl>
              <a:tblPr firstRow="1" bandRow="1">
                <a:tableStyleId>{7DF18680-E054-41AD-8BC1-D1AEF772440D}</a:tableStyleId>
              </a:tblPr>
              <a:tblGrid>
                <a:gridCol w="2031712">
                  <a:extLst>
                    <a:ext uri="{9D8B030D-6E8A-4147-A177-3AD203B41FA5}">
                      <a16:colId xmlns:a16="http://schemas.microsoft.com/office/drawing/2014/main" val="20000"/>
                    </a:ext>
                  </a:extLst>
                </a:gridCol>
                <a:gridCol w="2031712">
                  <a:extLst>
                    <a:ext uri="{9D8B030D-6E8A-4147-A177-3AD203B41FA5}">
                      <a16:colId xmlns:a16="http://schemas.microsoft.com/office/drawing/2014/main" val="20001"/>
                    </a:ext>
                  </a:extLst>
                </a:gridCol>
                <a:gridCol w="2031712">
                  <a:extLst>
                    <a:ext uri="{9D8B030D-6E8A-4147-A177-3AD203B41FA5}">
                      <a16:colId xmlns:a16="http://schemas.microsoft.com/office/drawing/2014/main" val="20002"/>
                    </a:ext>
                  </a:extLst>
                </a:gridCol>
              </a:tblGrid>
              <a:tr h="822946">
                <a:tc>
                  <a:txBody>
                    <a:bodyPr/>
                    <a:lstStyle/>
                    <a:p>
                      <a:pPr algn="ctr"/>
                      <a:r>
                        <a:rPr lang="es-ES" sz="2400" dirty="0"/>
                        <a:t>iOS</a:t>
                      </a:r>
                    </a:p>
                  </a:txBody>
                  <a:tcPr marL="91427" marR="91427" marT="45713" marB="45713">
                    <a:solidFill>
                      <a:schemeClr val="accent1"/>
                    </a:solidFill>
                  </a:tcPr>
                </a:tc>
                <a:tc>
                  <a:txBody>
                    <a:bodyPr/>
                    <a:lstStyle/>
                    <a:p>
                      <a:pPr algn="ctr"/>
                      <a:r>
                        <a:rPr lang="es-ES" sz="2400" dirty="0"/>
                        <a:t>Android</a:t>
                      </a:r>
                    </a:p>
                  </a:txBody>
                  <a:tcPr marL="91427" marR="91427" marT="45713" marB="45713">
                    <a:solidFill>
                      <a:schemeClr val="accent1"/>
                    </a:solidFill>
                  </a:tcPr>
                </a:tc>
                <a:tc>
                  <a:txBody>
                    <a:bodyPr/>
                    <a:lstStyle/>
                    <a:p>
                      <a:pPr algn="ctr"/>
                      <a:r>
                        <a:rPr lang="es-ES" sz="2400" dirty="0"/>
                        <a:t>Windows Phone</a:t>
                      </a:r>
                    </a:p>
                  </a:txBody>
                  <a:tcPr marL="91427" marR="91427" marT="45713" marB="45713">
                    <a:solidFill>
                      <a:schemeClr val="accent1"/>
                    </a:solidFill>
                  </a:tcPr>
                </a:tc>
                <a:extLst>
                  <a:ext uri="{0D108BD9-81ED-4DB2-BD59-A6C34878D82A}">
                    <a16:rowId xmlns:a16="http://schemas.microsoft.com/office/drawing/2014/main" val="10000"/>
                  </a:ext>
                </a:extLst>
              </a:tr>
              <a:tr h="822946">
                <a:tc>
                  <a:txBody>
                    <a:bodyPr/>
                    <a:lstStyle/>
                    <a:p>
                      <a:pPr algn="ctr"/>
                      <a:r>
                        <a:rPr lang="es-ES" sz="2400" dirty="0" err="1"/>
                        <a:t>Xcode</a:t>
                      </a:r>
                      <a:endParaRPr lang="es-ES" sz="2400" dirty="0"/>
                    </a:p>
                  </a:txBody>
                  <a:tcPr marL="91427" marR="91427" marT="45713" marB="45713"/>
                </a:tc>
                <a:tc>
                  <a:txBody>
                    <a:bodyPr/>
                    <a:lstStyle/>
                    <a:p>
                      <a:pPr algn="ctr"/>
                      <a:r>
                        <a:rPr lang="es-ES" sz="2400" dirty="0"/>
                        <a:t>Android Studio</a:t>
                      </a:r>
                    </a:p>
                  </a:txBody>
                  <a:tcPr marL="91427" marR="91427" marT="45713" marB="45713"/>
                </a:tc>
                <a:tc>
                  <a:txBody>
                    <a:bodyPr/>
                    <a:lstStyle/>
                    <a:p>
                      <a:pPr algn="ctr"/>
                      <a:r>
                        <a:rPr lang="es-ES" sz="2400" dirty="0"/>
                        <a:t>Visual</a:t>
                      </a:r>
                      <a:r>
                        <a:rPr lang="es-ES" sz="2400" baseline="0" dirty="0"/>
                        <a:t> Studio</a:t>
                      </a:r>
                      <a:endParaRPr lang="es-ES" sz="2400" dirty="0"/>
                    </a:p>
                  </a:txBody>
                  <a:tcPr marL="91427" marR="91427" marT="45713" marB="45713"/>
                </a:tc>
                <a:extLst>
                  <a:ext uri="{0D108BD9-81ED-4DB2-BD59-A6C34878D82A}">
                    <a16:rowId xmlns:a16="http://schemas.microsoft.com/office/drawing/2014/main" val="10001"/>
                  </a:ext>
                </a:extLst>
              </a:tr>
              <a:tr h="11887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2400" dirty="0" err="1"/>
                        <a:t>ObjectiveC</a:t>
                      </a:r>
                      <a:r>
                        <a:rPr lang="es-ES" sz="2400" dirty="0"/>
                        <a:t> o Swift</a:t>
                      </a:r>
                    </a:p>
                    <a:p>
                      <a:pPr algn="ctr"/>
                      <a:endParaRPr lang="es-ES" sz="2400" dirty="0"/>
                    </a:p>
                  </a:txBody>
                  <a:tcPr marL="91427" marR="91427" marT="45713" marB="45713"/>
                </a:tc>
                <a:tc>
                  <a:txBody>
                    <a:bodyPr/>
                    <a:lstStyle/>
                    <a:p>
                      <a:pPr algn="ctr"/>
                      <a:r>
                        <a:rPr lang="es-ES" sz="2400" dirty="0"/>
                        <a:t>Java</a:t>
                      </a:r>
                    </a:p>
                  </a:txBody>
                  <a:tcPr marL="91427" marR="91427" marT="45713" marB="45713"/>
                </a:tc>
                <a:tc>
                  <a:txBody>
                    <a:bodyPr/>
                    <a:lstStyle/>
                    <a:p>
                      <a:pPr algn="ctr"/>
                      <a:r>
                        <a:rPr lang="es-ES" sz="2400" dirty="0"/>
                        <a:t>C#</a:t>
                      </a:r>
                    </a:p>
                  </a:txBody>
                  <a:tcPr marL="91427" marR="91427" marT="45713" marB="45713"/>
                </a:tc>
                <a:extLst>
                  <a:ext uri="{0D108BD9-81ED-4DB2-BD59-A6C34878D82A}">
                    <a16:rowId xmlns:a16="http://schemas.microsoft.com/office/drawing/2014/main" val="10002"/>
                  </a:ext>
                </a:extLst>
              </a:tr>
              <a:tr h="457186">
                <a:tc>
                  <a:txBody>
                    <a:bodyPr/>
                    <a:lstStyle/>
                    <a:p>
                      <a:pPr algn="ctr"/>
                      <a:r>
                        <a:rPr lang="es-ES" sz="2400" dirty="0" err="1"/>
                        <a:t>Storyboard</a:t>
                      </a:r>
                      <a:endParaRPr lang="es-ES" sz="2400" dirty="0"/>
                    </a:p>
                  </a:txBody>
                  <a:tcPr marL="91427" marR="91427" marT="45713" marB="45713"/>
                </a:tc>
                <a:tc>
                  <a:txBody>
                    <a:bodyPr/>
                    <a:lstStyle/>
                    <a:p>
                      <a:pPr algn="ctr"/>
                      <a:r>
                        <a:rPr lang="es-ES" sz="2400" dirty="0"/>
                        <a:t>AXML</a:t>
                      </a:r>
                    </a:p>
                  </a:txBody>
                  <a:tcPr marL="91427" marR="91427" marT="45713" marB="45713"/>
                </a:tc>
                <a:tc>
                  <a:txBody>
                    <a:bodyPr/>
                    <a:lstStyle/>
                    <a:p>
                      <a:pPr algn="ctr"/>
                      <a:r>
                        <a:rPr lang="es-ES" sz="2400" dirty="0"/>
                        <a:t>XAML</a:t>
                      </a:r>
                    </a:p>
                  </a:txBody>
                  <a:tcPr marL="91427" marR="91427" marT="45713" marB="45713"/>
                </a:tc>
                <a:extLst>
                  <a:ext uri="{0D108BD9-81ED-4DB2-BD59-A6C34878D82A}">
                    <a16:rowId xmlns:a16="http://schemas.microsoft.com/office/drawing/2014/main" val="10003"/>
                  </a:ext>
                </a:extLst>
              </a:tr>
              <a:tr h="457186">
                <a:tc>
                  <a:txBody>
                    <a:bodyPr/>
                    <a:lstStyle/>
                    <a:p>
                      <a:pPr algn="ctr"/>
                      <a:r>
                        <a:rPr lang="es-ES" sz="2400" dirty="0"/>
                        <a:t>MVC</a:t>
                      </a:r>
                    </a:p>
                  </a:txBody>
                  <a:tcPr marL="91427" marR="91427" marT="45713" marB="45713"/>
                </a:tc>
                <a:tc>
                  <a:txBody>
                    <a:bodyPr/>
                    <a:lstStyle/>
                    <a:p>
                      <a:pPr algn="ctr"/>
                      <a:r>
                        <a:rPr lang="es-ES" sz="2400" dirty="0"/>
                        <a:t>MVC</a:t>
                      </a:r>
                    </a:p>
                  </a:txBody>
                  <a:tcPr marL="91427" marR="91427" marT="45713" marB="45713"/>
                </a:tc>
                <a:tc>
                  <a:txBody>
                    <a:bodyPr/>
                    <a:lstStyle/>
                    <a:p>
                      <a:pPr algn="ctr"/>
                      <a:r>
                        <a:rPr lang="es-ES" sz="2400" dirty="0"/>
                        <a:t>MVVM</a:t>
                      </a:r>
                    </a:p>
                  </a:txBody>
                  <a:tcPr marL="91427" marR="91427" marT="45713" marB="45713"/>
                </a:tc>
                <a:extLst>
                  <a:ext uri="{0D108BD9-81ED-4DB2-BD59-A6C34878D82A}">
                    <a16:rowId xmlns:a16="http://schemas.microsoft.com/office/drawing/2014/main" val="10004"/>
                  </a:ext>
                </a:extLst>
              </a:tr>
            </a:tbl>
          </a:graphicData>
        </a:graphic>
      </p:graphicFrame>
      <p:sp>
        <p:nvSpPr>
          <p:cNvPr id="16" name="TextBox 22"/>
          <p:cNvSpPr txBox="1"/>
          <p:nvPr/>
        </p:nvSpPr>
        <p:spPr>
          <a:xfrm>
            <a:off x="2145582" y="5337276"/>
            <a:ext cx="2150473" cy="374793"/>
          </a:xfrm>
          <a:prstGeom prst="rect">
            <a:avLst/>
          </a:prstGeom>
          <a:noFill/>
        </p:spPr>
        <p:txBody>
          <a:bodyPr wrap="square" rtlCol="0">
            <a:spAutoFit/>
          </a:bodyPr>
          <a:lstStyle/>
          <a:p>
            <a:r>
              <a:rPr lang="en-US" dirty="0" err="1">
                <a:latin typeface="Segoe UI" panose="020B0502040204020203" pitchFamily="34" charset="0"/>
                <a:cs typeface="Segoe UI" panose="020B0502040204020203" pitchFamily="34" charset="0"/>
              </a:rPr>
              <a:t>Patrón</a:t>
            </a:r>
            <a:r>
              <a:rPr lang="en-US" dirty="0">
                <a:latin typeface="Segoe UI" panose="020B0502040204020203" pitchFamily="34" charset="0"/>
                <a:cs typeface="Segoe UI" panose="020B0502040204020203" pitchFamily="34" charset="0"/>
              </a:rPr>
              <a:t> </a:t>
            </a:r>
            <a:r>
              <a:rPr lang="en-US" dirty="0" err="1">
                <a:latin typeface="Segoe UI" panose="020B0502040204020203" pitchFamily="34" charset="0"/>
                <a:cs typeface="Segoe UI" panose="020B0502040204020203" pitchFamily="34" charset="0"/>
              </a:rPr>
              <a:t>diseño</a:t>
            </a:r>
            <a:endParaRPr lang="en-US"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69241" y="289957"/>
            <a:ext cx="11655840" cy="899537"/>
          </a:xfrm>
          <a:prstGeom prst="rect">
            <a:avLst/>
          </a:prstGeom>
        </p:spPr>
        <p:txBody>
          <a:bodyPr vert="horz" wrap="square" lIns="143428" tIns="89642" rIns="143428" bIns="8964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5400" dirty="0"/>
              <a:t>Comparativa de plataformas </a:t>
            </a:r>
            <a:r>
              <a:rPr lang="pt-BR" sz="5400" dirty="0" err="1"/>
              <a:t>móviles</a:t>
            </a:r>
            <a:endParaRPr lang="pt-BR" sz="5400" dirty="0"/>
          </a:p>
        </p:txBody>
      </p:sp>
    </p:spTree>
    <p:extLst>
      <p:ext uri="{BB962C8B-B14F-4D97-AF65-F5344CB8AC3E}">
        <p14:creationId xmlns:p14="http://schemas.microsoft.com/office/powerpoint/2010/main" val="1059881075"/>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8"/>
          <p:cNvSpPr>
            <a:spLocks noChangeArrowheads="1"/>
          </p:cNvSpPr>
          <p:nvPr/>
        </p:nvSpPr>
        <p:spPr bwMode="gray">
          <a:xfrm>
            <a:off x="7107343" y="2331998"/>
            <a:ext cx="2367438" cy="43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914225"/>
            <a:endParaRPr lang="de-DE" sz="3200" b="1" dirty="0">
              <a:solidFill>
                <a:srgbClr val="027F98"/>
              </a:solidFill>
              <a:latin typeface="Myriad Pro"/>
              <a:cs typeface="Myriad Pro"/>
            </a:endParaRPr>
          </a:p>
        </p:txBody>
      </p:sp>
      <p:sp>
        <p:nvSpPr>
          <p:cNvPr id="12" name="TextBox 31"/>
          <p:cNvSpPr txBox="1"/>
          <p:nvPr/>
        </p:nvSpPr>
        <p:spPr>
          <a:xfrm>
            <a:off x="12467123" y="4181367"/>
            <a:ext cx="184705" cy="374793"/>
          </a:xfrm>
          <a:prstGeom prst="rect">
            <a:avLst/>
          </a:prstGeom>
          <a:noFill/>
        </p:spPr>
        <p:txBody>
          <a:bodyPr wrap="none" rtlCol="0">
            <a:spAutoFit/>
          </a:bodyPr>
          <a:lstStyle/>
          <a:p>
            <a:endParaRPr lang="en-US" dirty="0">
              <a:solidFill>
                <a:srgbClr val="027F98"/>
              </a:solidFill>
            </a:endParaRPr>
          </a:p>
        </p:txBody>
      </p:sp>
      <p:sp>
        <p:nvSpPr>
          <p:cNvPr id="10" name="TextBox 22"/>
          <p:cNvSpPr txBox="1"/>
          <p:nvPr/>
        </p:nvSpPr>
        <p:spPr>
          <a:xfrm>
            <a:off x="2636487" y="2977229"/>
            <a:ext cx="646240" cy="468972"/>
          </a:xfrm>
          <a:prstGeom prst="rect">
            <a:avLst/>
          </a:prstGeom>
          <a:noFill/>
        </p:spPr>
        <p:txBody>
          <a:bodyPr wrap="none" rtlCol="0">
            <a:spAutoFit/>
          </a:bodyPr>
          <a:lstStyle/>
          <a:p>
            <a:r>
              <a:rPr lang="en-US" sz="2400" dirty="0">
                <a:latin typeface="Segoe UI" panose="020B0502040204020203" pitchFamily="34" charset="0"/>
                <a:cs typeface="Segoe UI" panose="020B0502040204020203" pitchFamily="34" charset="0"/>
              </a:rPr>
              <a:t>IDE</a:t>
            </a:r>
          </a:p>
        </p:txBody>
      </p:sp>
      <p:sp>
        <p:nvSpPr>
          <p:cNvPr id="14" name="TextBox 22"/>
          <p:cNvSpPr txBox="1"/>
          <p:nvPr/>
        </p:nvSpPr>
        <p:spPr>
          <a:xfrm>
            <a:off x="2249418" y="3805513"/>
            <a:ext cx="1434804" cy="468972"/>
          </a:xfrm>
          <a:prstGeom prst="rect">
            <a:avLst/>
          </a:prstGeom>
          <a:noFill/>
        </p:spPr>
        <p:txBody>
          <a:bodyPr wrap="none" rtlCol="0">
            <a:spAutoFit/>
          </a:bodyPr>
          <a:lstStyle/>
          <a:p>
            <a:r>
              <a:rPr lang="en-US" sz="2400" dirty="0" err="1">
                <a:latin typeface="Segoe UI" panose="020B0502040204020203" pitchFamily="34" charset="0"/>
                <a:cs typeface="Segoe UI" panose="020B0502040204020203" pitchFamily="34" charset="0"/>
              </a:rPr>
              <a:t>Lenguaje</a:t>
            </a:r>
            <a:endParaRPr lang="en-US" sz="2400" dirty="0">
              <a:latin typeface="Segoe UI" panose="020B0502040204020203" pitchFamily="34" charset="0"/>
              <a:cs typeface="Segoe UI" panose="020B0502040204020203" pitchFamily="34" charset="0"/>
            </a:endParaRPr>
          </a:p>
        </p:txBody>
      </p:sp>
      <p:sp>
        <p:nvSpPr>
          <p:cNvPr id="15" name="TextBox 22"/>
          <p:cNvSpPr txBox="1"/>
          <p:nvPr/>
        </p:nvSpPr>
        <p:spPr>
          <a:xfrm>
            <a:off x="2469799" y="4404312"/>
            <a:ext cx="987631" cy="468972"/>
          </a:xfrm>
          <a:prstGeom prst="rect">
            <a:avLst/>
          </a:prstGeom>
          <a:noFill/>
        </p:spPr>
        <p:txBody>
          <a:bodyPr wrap="none" rtlCol="0">
            <a:spAutoFit/>
          </a:bodyPr>
          <a:lstStyle/>
          <a:p>
            <a:r>
              <a:rPr lang="en-US" sz="2400"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3888094" y="1989552"/>
          <a:ext cx="6095136" cy="3383210"/>
        </p:xfrm>
        <a:graphic>
          <a:graphicData uri="http://schemas.openxmlformats.org/drawingml/2006/table">
            <a:tbl>
              <a:tblPr firstRow="1" bandRow="1">
                <a:tableStyleId>{7DF18680-E054-41AD-8BC1-D1AEF772440D}</a:tableStyleId>
              </a:tblPr>
              <a:tblGrid>
                <a:gridCol w="2031712">
                  <a:extLst>
                    <a:ext uri="{9D8B030D-6E8A-4147-A177-3AD203B41FA5}">
                      <a16:colId xmlns:a16="http://schemas.microsoft.com/office/drawing/2014/main" val="20000"/>
                    </a:ext>
                  </a:extLst>
                </a:gridCol>
                <a:gridCol w="2031712">
                  <a:extLst>
                    <a:ext uri="{9D8B030D-6E8A-4147-A177-3AD203B41FA5}">
                      <a16:colId xmlns:a16="http://schemas.microsoft.com/office/drawing/2014/main" val="20001"/>
                    </a:ext>
                  </a:extLst>
                </a:gridCol>
                <a:gridCol w="2031712">
                  <a:extLst>
                    <a:ext uri="{9D8B030D-6E8A-4147-A177-3AD203B41FA5}">
                      <a16:colId xmlns:a16="http://schemas.microsoft.com/office/drawing/2014/main" val="20002"/>
                    </a:ext>
                  </a:extLst>
                </a:gridCol>
              </a:tblGrid>
              <a:tr h="822946">
                <a:tc>
                  <a:txBody>
                    <a:bodyPr/>
                    <a:lstStyle/>
                    <a:p>
                      <a:pPr algn="ctr"/>
                      <a:r>
                        <a:rPr lang="es-ES" sz="2400" dirty="0"/>
                        <a:t>iOS</a:t>
                      </a:r>
                    </a:p>
                  </a:txBody>
                  <a:tcPr marL="91427" marR="91427" marT="45713" marB="45713">
                    <a:solidFill>
                      <a:schemeClr val="accent1"/>
                    </a:solidFill>
                  </a:tcPr>
                </a:tc>
                <a:tc>
                  <a:txBody>
                    <a:bodyPr/>
                    <a:lstStyle/>
                    <a:p>
                      <a:pPr algn="ctr"/>
                      <a:r>
                        <a:rPr lang="es-ES" sz="2400" dirty="0"/>
                        <a:t>Android</a:t>
                      </a:r>
                    </a:p>
                  </a:txBody>
                  <a:tcPr marL="91427" marR="91427" marT="45713" marB="45713">
                    <a:solidFill>
                      <a:schemeClr val="accent1"/>
                    </a:solidFill>
                  </a:tcPr>
                </a:tc>
                <a:tc>
                  <a:txBody>
                    <a:bodyPr/>
                    <a:lstStyle/>
                    <a:p>
                      <a:pPr algn="ctr"/>
                      <a:r>
                        <a:rPr lang="es-ES" sz="2400" dirty="0"/>
                        <a:t>Windows Phone</a:t>
                      </a:r>
                    </a:p>
                  </a:txBody>
                  <a:tcPr marL="91427" marR="91427" marT="45713" marB="45713">
                    <a:solidFill>
                      <a:schemeClr val="accent1"/>
                    </a:solidFill>
                  </a:tcPr>
                </a:tc>
                <a:extLst>
                  <a:ext uri="{0D108BD9-81ED-4DB2-BD59-A6C34878D82A}">
                    <a16:rowId xmlns:a16="http://schemas.microsoft.com/office/drawing/2014/main" val="10000"/>
                  </a:ext>
                </a:extLst>
              </a:tr>
              <a:tr h="822946">
                <a:tc>
                  <a:txBody>
                    <a:bodyPr/>
                    <a:lstStyle/>
                    <a:p>
                      <a:pPr algn="ctr"/>
                      <a:r>
                        <a:rPr lang="es-ES" sz="2400" dirty="0"/>
                        <a:t>Visual</a:t>
                      </a:r>
                      <a:r>
                        <a:rPr lang="es-ES" sz="2400" baseline="0" dirty="0"/>
                        <a:t> Studio</a:t>
                      </a:r>
                      <a:endParaRPr lang="es-ES" sz="2400" dirty="0"/>
                    </a:p>
                  </a:txBody>
                  <a:tcPr marL="91427" marR="91427" marT="45713" marB="45713"/>
                </a:tc>
                <a:tc>
                  <a:txBody>
                    <a:bodyPr/>
                    <a:lstStyle/>
                    <a:p>
                      <a:pPr algn="ctr"/>
                      <a:r>
                        <a:rPr lang="es-ES" sz="2400" dirty="0"/>
                        <a:t>Visual</a:t>
                      </a:r>
                      <a:r>
                        <a:rPr lang="es-ES" sz="2400" baseline="0" dirty="0"/>
                        <a:t> Studio</a:t>
                      </a:r>
                      <a:endParaRPr lang="es-ES" sz="2400" dirty="0"/>
                    </a:p>
                  </a:txBody>
                  <a:tcPr marL="91427" marR="91427" marT="45713" marB="45713"/>
                </a:tc>
                <a:tc>
                  <a:txBody>
                    <a:bodyPr/>
                    <a:lstStyle/>
                    <a:p>
                      <a:pPr algn="ctr"/>
                      <a:r>
                        <a:rPr lang="es-ES" sz="2400" dirty="0"/>
                        <a:t>Visual</a:t>
                      </a:r>
                      <a:r>
                        <a:rPr lang="es-ES" sz="2400" baseline="0" dirty="0"/>
                        <a:t> Studio</a:t>
                      </a:r>
                    </a:p>
                    <a:p>
                      <a:pPr algn="ctr"/>
                      <a:endParaRPr lang="es-ES" sz="2400" dirty="0"/>
                    </a:p>
                  </a:txBody>
                  <a:tcPr marL="91427" marR="91427" marT="45713" marB="45713"/>
                </a:tc>
                <a:extLst>
                  <a:ext uri="{0D108BD9-81ED-4DB2-BD59-A6C34878D82A}">
                    <a16:rowId xmlns:a16="http://schemas.microsoft.com/office/drawing/2014/main" val="10001"/>
                  </a:ext>
                </a:extLst>
              </a:tr>
              <a:tr h="82294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2400" dirty="0"/>
                        <a:t>C#</a:t>
                      </a:r>
                    </a:p>
                    <a:p>
                      <a:pPr marL="0" marR="0" indent="0" algn="ctr" defTabSz="914400" rtl="0" eaLnBrk="1" fontAlgn="auto" latinLnBrk="0" hangingPunct="1">
                        <a:lnSpc>
                          <a:spcPct val="100000"/>
                        </a:lnSpc>
                        <a:spcBef>
                          <a:spcPts val="0"/>
                        </a:spcBef>
                        <a:spcAft>
                          <a:spcPts val="0"/>
                        </a:spcAft>
                        <a:buClrTx/>
                        <a:buSzTx/>
                        <a:buFontTx/>
                        <a:buNone/>
                        <a:tabLst/>
                        <a:defRPr/>
                      </a:pPr>
                      <a:endParaRPr lang="es-ES" sz="2400" dirty="0"/>
                    </a:p>
                  </a:txBody>
                  <a:tcPr marL="91427" marR="91427" marT="45713" marB="45713"/>
                </a:tc>
                <a:tc>
                  <a:txBody>
                    <a:bodyPr/>
                    <a:lstStyle/>
                    <a:p>
                      <a:pPr algn="ctr"/>
                      <a:r>
                        <a:rPr lang="es-ES" sz="2400" dirty="0"/>
                        <a:t>C#</a:t>
                      </a:r>
                    </a:p>
                  </a:txBody>
                  <a:tcPr marL="91427" marR="91427" marT="45713" marB="45713"/>
                </a:tc>
                <a:tc>
                  <a:txBody>
                    <a:bodyPr/>
                    <a:lstStyle/>
                    <a:p>
                      <a:pPr algn="ctr"/>
                      <a:r>
                        <a:rPr lang="es-ES" sz="2400" dirty="0"/>
                        <a:t>C#</a:t>
                      </a:r>
                    </a:p>
                  </a:txBody>
                  <a:tcPr marL="91427" marR="91427" marT="45713" marB="45713"/>
                </a:tc>
                <a:extLst>
                  <a:ext uri="{0D108BD9-81ED-4DB2-BD59-A6C34878D82A}">
                    <a16:rowId xmlns:a16="http://schemas.microsoft.com/office/drawing/2014/main" val="10002"/>
                  </a:ext>
                </a:extLst>
              </a:tr>
              <a:tr h="457186">
                <a:tc>
                  <a:txBody>
                    <a:bodyPr/>
                    <a:lstStyle/>
                    <a:p>
                      <a:pPr algn="ctr"/>
                      <a:r>
                        <a:rPr lang="es-ES" sz="2400" dirty="0" err="1"/>
                        <a:t>Storyboard</a:t>
                      </a:r>
                      <a:endParaRPr lang="es-ES" sz="2400" dirty="0"/>
                    </a:p>
                  </a:txBody>
                  <a:tcPr marL="91427" marR="91427" marT="45713" marB="45713"/>
                </a:tc>
                <a:tc>
                  <a:txBody>
                    <a:bodyPr/>
                    <a:lstStyle/>
                    <a:p>
                      <a:pPr algn="ctr"/>
                      <a:r>
                        <a:rPr lang="es-ES" sz="2400" dirty="0"/>
                        <a:t>AXML</a:t>
                      </a:r>
                    </a:p>
                  </a:txBody>
                  <a:tcPr marL="91427" marR="91427" marT="45713" marB="45713"/>
                </a:tc>
                <a:tc>
                  <a:txBody>
                    <a:bodyPr/>
                    <a:lstStyle/>
                    <a:p>
                      <a:pPr algn="ctr"/>
                      <a:r>
                        <a:rPr lang="es-ES" sz="2400" dirty="0"/>
                        <a:t>XAML</a:t>
                      </a:r>
                    </a:p>
                  </a:txBody>
                  <a:tcPr marL="91427" marR="91427" marT="45713" marB="45713"/>
                </a:tc>
                <a:extLst>
                  <a:ext uri="{0D108BD9-81ED-4DB2-BD59-A6C34878D82A}">
                    <a16:rowId xmlns:a16="http://schemas.microsoft.com/office/drawing/2014/main" val="10003"/>
                  </a:ext>
                </a:extLst>
              </a:tr>
              <a:tr h="457186">
                <a:tc>
                  <a:txBody>
                    <a:bodyPr/>
                    <a:lstStyle/>
                    <a:p>
                      <a:pPr algn="ctr"/>
                      <a:r>
                        <a:rPr lang="es-ES" sz="2400" dirty="0"/>
                        <a:t>MVVM</a:t>
                      </a:r>
                    </a:p>
                  </a:txBody>
                  <a:tcPr marL="91427" marR="91427" marT="45713" marB="45713"/>
                </a:tc>
                <a:tc>
                  <a:txBody>
                    <a:bodyPr/>
                    <a:lstStyle/>
                    <a:p>
                      <a:pPr algn="ctr"/>
                      <a:r>
                        <a:rPr lang="es-ES" sz="2400" dirty="0"/>
                        <a:t>MVVM</a:t>
                      </a:r>
                    </a:p>
                  </a:txBody>
                  <a:tcPr marL="91427" marR="91427" marT="45713" marB="45713"/>
                </a:tc>
                <a:tc>
                  <a:txBody>
                    <a:bodyPr/>
                    <a:lstStyle/>
                    <a:p>
                      <a:pPr algn="ctr"/>
                      <a:r>
                        <a:rPr lang="es-ES" sz="2400" dirty="0"/>
                        <a:t>MVVM</a:t>
                      </a:r>
                    </a:p>
                  </a:txBody>
                  <a:tcPr marL="91427" marR="91427" marT="45713" marB="45713"/>
                </a:tc>
                <a:extLst>
                  <a:ext uri="{0D108BD9-81ED-4DB2-BD59-A6C34878D82A}">
                    <a16:rowId xmlns:a16="http://schemas.microsoft.com/office/drawing/2014/main" val="10004"/>
                  </a:ext>
                </a:extLst>
              </a:tr>
            </a:tbl>
          </a:graphicData>
        </a:graphic>
      </p:graphicFrame>
      <p:sp>
        <p:nvSpPr>
          <p:cNvPr id="16" name="TextBox 22"/>
          <p:cNvSpPr txBox="1"/>
          <p:nvPr/>
        </p:nvSpPr>
        <p:spPr>
          <a:xfrm>
            <a:off x="2100154" y="4940953"/>
            <a:ext cx="2150473" cy="374793"/>
          </a:xfrm>
          <a:prstGeom prst="rect">
            <a:avLst/>
          </a:prstGeom>
          <a:noFill/>
        </p:spPr>
        <p:txBody>
          <a:bodyPr wrap="square" rtlCol="0">
            <a:spAutoFit/>
          </a:bodyPr>
          <a:lstStyle/>
          <a:p>
            <a:r>
              <a:rPr lang="en-US" dirty="0" err="1">
                <a:latin typeface="Segoe UI" panose="020B0502040204020203" pitchFamily="34" charset="0"/>
                <a:cs typeface="Segoe UI" panose="020B0502040204020203" pitchFamily="34" charset="0"/>
              </a:rPr>
              <a:t>Patrón</a:t>
            </a:r>
            <a:r>
              <a:rPr lang="en-US" dirty="0">
                <a:latin typeface="Segoe UI" panose="020B0502040204020203" pitchFamily="34" charset="0"/>
                <a:cs typeface="Segoe UI" panose="020B0502040204020203" pitchFamily="34" charset="0"/>
              </a:rPr>
              <a:t> </a:t>
            </a:r>
            <a:r>
              <a:rPr lang="en-US" dirty="0" err="1">
                <a:latin typeface="Segoe UI" panose="020B0502040204020203" pitchFamily="34" charset="0"/>
                <a:cs typeface="Segoe UI" panose="020B0502040204020203" pitchFamily="34" charset="0"/>
              </a:rPr>
              <a:t>diseño</a:t>
            </a:r>
            <a:endParaRPr lang="en-US"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69241" y="289957"/>
            <a:ext cx="11655840" cy="899537"/>
          </a:xfrm>
          <a:prstGeom prst="rect">
            <a:avLst/>
          </a:prstGeom>
        </p:spPr>
        <p:txBody>
          <a:bodyPr vert="horz" wrap="square" lIns="143428" tIns="89642" rIns="143428" bIns="8964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5400" dirty="0"/>
              <a:t>Comparativa de plataformas </a:t>
            </a:r>
            <a:r>
              <a:rPr lang="pt-BR" sz="5400" dirty="0" err="1"/>
              <a:t>móviles</a:t>
            </a:r>
            <a:endParaRPr lang="pt-BR" sz="5400" dirty="0"/>
          </a:p>
        </p:txBody>
      </p:sp>
    </p:spTree>
    <p:extLst>
      <p:ext uri="{BB962C8B-B14F-4D97-AF65-F5344CB8AC3E}">
        <p14:creationId xmlns:p14="http://schemas.microsoft.com/office/powerpoint/2010/main" val="1822531938"/>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18"/>
          <p:cNvSpPr/>
          <p:nvPr/>
        </p:nvSpPr>
        <p:spPr>
          <a:xfrm>
            <a:off x="2815222" y="1900281"/>
            <a:ext cx="1066648"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View</a:t>
            </a:r>
          </a:p>
        </p:txBody>
      </p:sp>
      <p:sp>
        <p:nvSpPr>
          <p:cNvPr id="11" name="Rectangle 19"/>
          <p:cNvSpPr/>
          <p:nvPr/>
        </p:nvSpPr>
        <p:spPr>
          <a:xfrm>
            <a:off x="5634222" y="1900281"/>
            <a:ext cx="990459"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err="1"/>
              <a:t>ViewModel</a:t>
            </a:r>
            <a:endParaRPr lang="en-US" dirty="0"/>
          </a:p>
        </p:txBody>
      </p:sp>
      <p:sp>
        <p:nvSpPr>
          <p:cNvPr id="12" name="Rectangle 20"/>
          <p:cNvSpPr/>
          <p:nvPr/>
        </p:nvSpPr>
        <p:spPr>
          <a:xfrm>
            <a:off x="8453222" y="1921061"/>
            <a:ext cx="990459" cy="295059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Model</a:t>
            </a:r>
          </a:p>
        </p:txBody>
      </p:sp>
      <p:cxnSp>
        <p:nvCxnSpPr>
          <p:cNvPr id="13" name="Straight Arrow Connector 21"/>
          <p:cNvCxnSpPr/>
          <p:nvPr/>
        </p:nvCxnSpPr>
        <p:spPr>
          <a:xfrm>
            <a:off x="4339005" y="3140087"/>
            <a:ext cx="1142838"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22"/>
          <p:cNvSpPr txBox="1"/>
          <p:nvPr/>
        </p:nvSpPr>
        <p:spPr>
          <a:xfrm>
            <a:off x="4415194" y="2454385"/>
            <a:ext cx="1237549" cy="657395"/>
          </a:xfrm>
          <a:prstGeom prst="rect">
            <a:avLst/>
          </a:prstGeom>
          <a:noFill/>
        </p:spPr>
        <p:txBody>
          <a:bodyPr wrap="square" rtlCol="0">
            <a:spAutoFit/>
          </a:bodyPr>
          <a:lstStyle/>
          <a:p>
            <a:r>
              <a:rPr lang="en-US" sz="1200" dirty="0"/>
              <a:t>get/set </a:t>
            </a:r>
            <a:r>
              <a:rPr lang="en-US" sz="1200" dirty="0" err="1"/>
              <a:t>Propiedades</a:t>
            </a:r>
            <a:endParaRPr lang="en-US" sz="1200" dirty="0"/>
          </a:p>
          <a:p>
            <a:r>
              <a:rPr lang="en-US" sz="1200" dirty="0" err="1"/>
              <a:t>Comandos</a:t>
            </a:r>
            <a:endParaRPr lang="en-US" sz="1200" dirty="0"/>
          </a:p>
        </p:txBody>
      </p:sp>
      <p:cxnSp>
        <p:nvCxnSpPr>
          <p:cNvPr id="15" name="Straight Arrow Connector 23"/>
          <p:cNvCxnSpPr/>
          <p:nvPr/>
        </p:nvCxnSpPr>
        <p:spPr>
          <a:xfrm flipH="1">
            <a:off x="4339005" y="3978168"/>
            <a:ext cx="1142838"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4339006" y="3978168"/>
            <a:ext cx="1295216" cy="276999"/>
          </a:xfrm>
          <a:prstGeom prst="rect">
            <a:avLst/>
          </a:prstGeom>
          <a:noFill/>
        </p:spPr>
        <p:txBody>
          <a:bodyPr wrap="square" rtlCol="0">
            <a:spAutoFit/>
          </a:bodyPr>
          <a:lstStyle/>
          <a:p>
            <a:r>
              <a:rPr lang="en-US" sz="1200" dirty="0" err="1"/>
              <a:t>Notifica</a:t>
            </a:r>
            <a:r>
              <a:rPr lang="en-US" sz="1200" dirty="0"/>
              <a:t> </a:t>
            </a:r>
            <a:r>
              <a:rPr lang="en-US" sz="1200" dirty="0" err="1"/>
              <a:t>cambios</a:t>
            </a:r>
            <a:endParaRPr lang="en-US" sz="1200" dirty="0"/>
          </a:p>
        </p:txBody>
      </p:sp>
      <p:cxnSp>
        <p:nvCxnSpPr>
          <p:cNvPr id="17" name="Straight Arrow Connector 25"/>
          <p:cNvCxnSpPr/>
          <p:nvPr/>
        </p:nvCxnSpPr>
        <p:spPr>
          <a:xfrm>
            <a:off x="7081817" y="3521033"/>
            <a:ext cx="1219027" cy="0"/>
          </a:xfrm>
          <a:prstGeom prst="straightConnector1">
            <a:avLst/>
          </a:prstGeom>
          <a:ln w="25400">
            <a:headEnd type="arrow"/>
            <a:tailEnd type="arrow"/>
          </a:ln>
        </p:spPr>
        <p:style>
          <a:lnRef idx="1">
            <a:schemeClr val="accent1"/>
          </a:lnRef>
          <a:fillRef idx="0">
            <a:schemeClr val="accent1"/>
          </a:fillRef>
          <a:effectRef idx="0">
            <a:schemeClr val="accent1"/>
          </a:effectRef>
          <a:fontRef idx="minor">
            <a:schemeClr val="tx1"/>
          </a:fontRef>
        </p:style>
      </p:cxnSp>
      <p:sp>
        <p:nvSpPr>
          <p:cNvPr id="18" name="TextBox 26"/>
          <p:cNvSpPr txBox="1"/>
          <p:nvPr/>
        </p:nvSpPr>
        <p:spPr>
          <a:xfrm>
            <a:off x="7081816" y="2980248"/>
            <a:ext cx="1447595" cy="1034110"/>
          </a:xfrm>
          <a:prstGeom prst="rect">
            <a:avLst/>
          </a:prstGeom>
          <a:noFill/>
        </p:spPr>
        <p:txBody>
          <a:bodyPr wrap="square" rtlCol="0">
            <a:spAutoFit/>
          </a:bodyPr>
          <a:lstStyle/>
          <a:p>
            <a:r>
              <a:rPr lang="en-US" sz="1200" dirty="0"/>
              <a:t>C#</a:t>
            </a:r>
          </a:p>
          <a:p>
            <a:endParaRPr lang="en-US" sz="1200" dirty="0"/>
          </a:p>
          <a:p>
            <a:endParaRPr lang="en-US" sz="1200" dirty="0"/>
          </a:p>
          <a:p>
            <a:endParaRPr lang="en-US" sz="1200" dirty="0"/>
          </a:p>
          <a:p>
            <a:r>
              <a:rPr lang="en-US" sz="1200" dirty="0"/>
              <a:t>Models</a:t>
            </a:r>
          </a:p>
        </p:txBody>
      </p:sp>
      <p:sp>
        <p:nvSpPr>
          <p:cNvPr id="19" name="Rectangle 27"/>
          <p:cNvSpPr/>
          <p:nvPr/>
        </p:nvSpPr>
        <p:spPr>
          <a:xfrm>
            <a:off x="2967601" y="2052660"/>
            <a:ext cx="1066648"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View</a:t>
            </a:r>
          </a:p>
        </p:txBody>
      </p:sp>
      <p:sp>
        <p:nvSpPr>
          <p:cNvPr id="20" name="Rectangle 28"/>
          <p:cNvSpPr/>
          <p:nvPr/>
        </p:nvSpPr>
        <p:spPr>
          <a:xfrm>
            <a:off x="3119979" y="2205038"/>
            <a:ext cx="1066648"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View</a:t>
            </a:r>
          </a:p>
        </p:txBody>
      </p:sp>
      <p:sp>
        <p:nvSpPr>
          <p:cNvPr id="21" name="Rectangle 29"/>
          <p:cNvSpPr/>
          <p:nvPr/>
        </p:nvSpPr>
        <p:spPr>
          <a:xfrm>
            <a:off x="5786600" y="2052660"/>
            <a:ext cx="990459"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err="1"/>
              <a:t>ViewModel</a:t>
            </a:r>
            <a:endParaRPr lang="en-US" dirty="0"/>
          </a:p>
        </p:txBody>
      </p:sp>
      <p:sp>
        <p:nvSpPr>
          <p:cNvPr id="22" name="Rectangle 30"/>
          <p:cNvSpPr/>
          <p:nvPr/>
        </p:nvSpPr>
        <p:spPr>
          <a:xfrm>
            <a:off x="5938979" y="2205038"/>
            <a:ext cx="990459" cy="297137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err="1"/>
              <a:t>ViewModel</a:t>
            </a:r>
            <a:endParaRPr lang="en-US" dirty="0"/>
          </a:p>
        </p:txBody>
      </p:sp>
      <p:sp>
        <p:nvSpPr>
          <p:cNvPr id="23" name="Rectangle 31"/>
          <p:cNvSpPr/>
          <p:nvPr/>
        </p:nvSpPr>
        <p:spPr>
          <a:xfrm>
            <a:off x="8605600" y="2073439"/>
            <a:ext cx="990459" cy="295059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Model</a:t>
            </a:r>
          </a:p>
        </p:txBody>
      </p:sp>
      <p:sp>
        <p:nvSpPr>
          <p:cNvPr id="24" name="Rectangle 32"/>
          <p:cNvSpPr/>
          <p:nvPr/>
        </p:nvSpPr>
        <p:spPr>
          <a:xfrm>
            <a:off x="8757979" y="2225817"/>
            <a:ext cx="990459" cy="2950599"/>
          </a:xfrm>
          <a:prstGeom prst="rect">
            <a:avLst/>
          </a:prstGeom>
          <a:solidFill>
            <a:schemeClr val="accent3"/>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Model</a:t>
            </a:r>
          </a:p>
        </p:txBody>
      </p:sp>
      <p:sp>
        <p:nvSpPr>
          <p:cNvPr id="25" name="Rectangle 33"/>
          <p:cNvSpPr/>
          <p:nvPr/>
        </p:nvSpPr>
        <p:spPr>
          <a:xfrm>
            <a:off x="2815222" y="5500171"/>
            <a:ext cx="6964788" cy="503984"/>
          </a:xfrm>
          <a:prstGeom prst="rect">
            <a:avLst/>
          </a:prstGeom>
          <a:solidFill>
            <a:schemeClr val="accent3">
              <a:lumMod val="20000"/>
              <a:lumOff val="80000"/>
            </a:schemeClr>
          </a:solidFill>
          <a:ln>
            <a:solidFill>
              <a:schemeClr val="accent3"/>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dirty="0">
                <a:solidFill>
                  <a:schemeClr val="accent3"/>
                </a:solidFill>
              </a:rPr>
              <a:t>Cross Platform</a:t>
            </a:r>
          </a:p>
        </p:txBody>
      </p:sp>
      <p:sp>
        <p:nvSpPr>
          <p:cNvPr id="27" name="Title 2"/>
          <p:cNvSpPr txBox="1">
            <a:spLocks/>
          </p:cNvSpPr>
          <p:nvPr/>
        </p:nvSpPr>
        <p:spPr>
          <a:xfrm>
            <a:off x="269241" y="289957"/>
            <a:ext cx="11655840" cy="899537"/>
          </a:xfrm>
          <a:prstGeom prst="rect">
            <a:avLst/>
          </a:prstGeom>
        </p:spPr>
        <p:txBody>
          <a:bodyPr vert="horz" wrap="square" lIns="143428" tIns="89642" rIns="143428" bIns="8964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5998" dirty="0"/>
              <a:t>MVVM</a:t>
            </a:r>
          </a:p>
        </p:txBody>
      </p:sp>
    </p:spTree>
    <p:extLst>
      <p:ext uri="{BB962C8B-B14F-4D97-AF65-F5344CB8AC3E}">
        <p14:creationId xmlns:p14="http://schemas.microsoft.com/office/powerpoint/2010/main" val="23016257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mph" presetSubtype="6" fill="hold" nodeType="clickEffect">
                                  <p:stCondLst>
                                    <p:cond delay="0"/>
                                  </p:stCondLst>
                                  <p:childTnLst>
                                    <p:animClr clrSpc="hsl" dir="cw">
                                      <p:cBhvr>
                                        <p:cTn id="65" dur="1000" fill="hold"/>
                                        <p:tgtEl>
                                          <p:spTgt spid="20"/>
                                        </p:tgtEl>
                                        <p:attrNameLst>
                                          <p:attrName>fillcolor</p:attrName>
                                        </p:attrNameLst>
                                      </p:cBhvr>
                                      <p:to>
                                        <a:schemeClr val="accent2"/>
                                      </p:to>
                                    </p:animClr>
                                    <p:set>
                                      <p:cBhvr>
                                        <p:cTn id="66" dur="1000" fill="hold"/>
                                        <p:tgtEl>
                                          <p:spTgt spid="20"/>
                                        </p:tgtEl>
                                        <p:attrNameLst>
                                          <p:attrName>fill.type</p:attrName>
                                        </p:attrNameLst>
                                      </p:cBhvr>
                                      <p:to>
                                        <p:strVal val="solid"/>
                                      </p:to>
                                    </p:set>
                                    <p:set>
                                      <p:cBhvr>
                                        <p:cTn id="67" dur="1000" fill="hold"/>
                                        <p:tgtEl>
                                          <p:spTgt spid="20"/>
                                        </p:tgtEl>
                                        <p:attrNameLst>
                                          <p:attrName>fill.on</p:attrName>
                                        </p:attrNameLst>
                                      </p:cBhvr>
                                      <p:to>
                                        <p:strVal val="true"/>
                                      </p:to>
                                    </p:set>
                                  </p:childTnLst>
                                </p:cTn>
                              </p:par>
                              <p:par>
                                <p:cTn id="68" presetID="1" presetClass="emph" presetSubtype="6" fill="hold" nodeType="withEffect">
                                  <p:stCondLst>
                                    <p:cond delay="0"/>
                                  </p:stCondLst>
                                  <p:childTnLst>
                                    <p:animClr clrSpc="hsl" dir="cw">
                                      <p:cBhvr>
                                        <p:cTn id="69" dur="1000" fill="hold"/>
                                        <p:tgtEl>
                                          <p:spTgt spid="19"/>
                                        </p:tgtEl>
                                        <p:attrNameLst>
                                          <p:attrName>fillcolor</p:attrName>
                                        </p:attrNameLst>
                                      </p:cBhvr>
                                      <p:to>
                                        <a:schemeClr val="accent2"/>
                                      </p:to>
                                    </p:animClr>
                                    <p:set>
                                      <p:cBhvr>
                                        <p:cTn id="70" dur="1000" fill="hold"/>
                                        <p:tgtEl>
                                          <p:spTgt spid="19"/>
                                        </p:tgtEl>
                                        <p:attrNameLst>
                                          <p:attrName>fill.type</p:attrName>
                                        </p:attrNameLst>
                                      </p:cBhvr>
                                      <p:to>
                                        <p:strVal val="solid"/>
                                      </p:to>
                                    </p:set>
                                    <p:set>
                                      <p:cBhvr>
                                        <p:cTn id="71" dur="1000" fill="hold"/>
                                        <p:tgtEl>
                                          <p:spTgt spid="19"/>
                                        </p:tgtEl>
                                        <p:attrNameLst>
                                          <p:attrName>fill.on</p:attrName>
                                        </p:attrNameLst>
                                      </p:cBhvr>
                                      <p:to>
                                        <p:strVal val="true"/>
                                      </p:to>
                                    </p:set>
                                  </p:childTnLst>
                                </p:cTn>
                              </p:par>
                              <p:par>
                                <p:cTn id="72" presetID="1" presetClass="emph" presetSubtype="6" fill="hold" nodeType="withEffect">
                                  <p:stCondLst>
                                    <p:cond delay="0"/>
                                  </p:stCondLst>
                                  <p:childTnLst>
                                    <p:animClr clrSpc="hsl" dir="cw">
                                      <p:cBhvr>
                                        <p:cTn id="73" dur="1000" fill="hold"/>
                                        <p:tgtEl>
                                          <p:spTgt spid="10"/>
                                        </p:tgtEl>
                                        <p:attrNameLst>
                                          <p:attrName>fillcolor</p:attrName>
                                        </p:attrNameLst>
                                      </p:cBhvr>
                                      <p:to>
                                        <a:schemeClr val="accent2"/>
                                      </p:to>
                                    </p:animClr>
                                    <p:set>
                                      <p:cBhvr>
                                        <p:cTn id="74" dur="1000" fill="hold"/>
                                        <p:tgtEl>
                                          <p:spTgt spid="10"/>
                                        </p:tgtEl>
                                        <p:attrNameLst>
                                          <p:attrName>fill.type</p:attrName>
                                        </p:attrNameLst>
                                      </p:cBhvr>
                                      <p:to>
                                        <p:strVal val="solid"/>
                                      </p:to>
                                    </p:set>
                                    <p:set>
                                      <p:cBhvr>
                                        <p:cTn id="75" dur="1000" fill="hold"/>
                                        <p:tgtEl>
                                          <p:spTgt spid="10"/>
                                        </p:tgtEl>
                                        <p:attrNameLst>
                                          <p:attrName>fill.on</p:attrName>
                                        </p:attrNameLst>
                                      </p:cBhvr>
                                      <p:to>
                                        <p:strVal val="true"/>
                                      </p:to>
                                    </p:se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childTnLst>
                                </p:cTn>
                              </p:par>
                              <p:par>
                                <p:cTn id="79" presetID="7" presetClass="emph" presetSubtype="2" fill="hold" nodeType="withEffect">
                                  <p:stCondLst>
                                    <p:cond delay="0"/>
                                  </p:stCondLst>
                                  <p:childTnLst>
                                    <p:animClr clrSpc="rgb" dir="cw">
                                      <p:cBhvr>
                                        <p:cTn id="80" dur="1000" fill="hold"/>
                                        <p:tgtEl>
                                          <p:spTgt spid="20"/>
                                        </p:tgtEl>
                                        <p:attrNameLst>
                                          <p:attrName>stroke.color</p:attrName>
                                        </p:attrNameLst>
                                      </p:cBhvr>
                                      <p:to>
                                        <a:srgbClr val="6F2927"/>
                                      </p:to>
                                    </p:animClr>
                                    <p:set>
                                      <p:cBhvr>
                                        <p:cTn id="81" dur="1000" fill="hold"/>
                                        <p:tgtEl>
                                          <p:spTgt spid="20"/>
                                        </p:tgtEl>
                                        <p:attrNameLst>
                                          <p:attrName>stroke.on</p:attrName>
                                        </p:attrNameLst>
                                      </p:cBhvr>
                                      <p:to>
                                        <p:strVal val="true"/>
                                      </p:to>
                                    </p:set>
                                  </p:childTnLst>
                                </p:cTn>
                              </p:par>
                              <p:par>
                                <p:cTn id="82" presetID="7" presetClass="emph" presetSubtype="2" fill="hold" nodeType="withEffect">
                                  <p:stCondLst>
                                    <p:cond delay="0"/>
                                  </p:stCondLst>
                                  <p:childTnLst>
                                    <p:animClr clrSpc="rgb" dir="cw">
                                      <p:cBhvr>
                                        <p:cTn id="83" dur="1000" fill="hold"/>
                                        <p:tgtEl>
                                          <p:spTgt spid="19"/>
                                        </p:tgtEl>
                                        <p:attrNameLst>
                                          <p:attrName>stroke.color</p:attrName>
                                        </p:attrNameLst>
                                      </p:cBhvr>
                                      <p:to>
                                        <a:srgbClr val="6F2927"/>
                                      </p:to>
                                    </p:animClr>
                                    <p:set>
                                      <p:cBhvr>
                                        <p:cTn id="84" dur="1000" fill="hold"/>
                                        <p:tgtEl>
                                          <p:spTgt spid="19"/>
                                        </p:tgtEl>
                                        <p:attrNameLst>
                                          <p:attrName>stroke.on</p:attrName>
                                        </p:attrNameLst>
                                      </p:cBhvr>
                                      <p:to>
                                        <p:strVal val="true"/>
                                      </p:to>
                                    </p:set>
                                  </p:childTnLst>
                                </p:cTn>
                              </p:par>
                              <p:par>
                                <p:cTn id="85" presetID="7" presetClass="emph" presetSubtype="2" fill="hold" nodeType="withEffect">
                                  <p:stCondLst>
                                    <p:cond delay="0"/>
                                  </p:stCondLst>
                                  <p:childTnLst>
                                    <p:animClr clrSpc="rgb" dir="cw">
                                      <p:cBhvr>
                                        <p:cTn id="86" dur="1000" fill="hold"/>
                                        <p:tgtEl>
                                          <p:spTgt spid="10"/>
                                        </p:tgtEl>
                                        <p:attrNameLst>
                                          <p:attrName>stroke.color</p:attrName>
                                        </p:attrNameLst>
                                      </p:cBhvr>
                                      <p:to>
                                        <a:srgbClr val="6F2927"/>
                                      </p:to>
                                    </p:animClr>
                                    <p:set>
                                      <p:cBhvr>
                                        <p:cTn id="87" dur="1000" fill="hold"/>
                                        <p:tgtEl>
                                          <p:spTgt spid="1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p:bldP spid="16" grpId="0"/>
      <p:bldP spid="18" grpId="0"/>
      <p:bldP spid="19" grpId="0" animBg="1"/>
      <p:bldP spid="20" grpId="0" animBg="1"/>
      <p:bldP spid="21" grpId="0" animBg="1"/>
      <p:bldP spid="22" grpId="0" animBg="1"/>
      <p:bldP spid="23" grpId="0" animBg="1"/>
      <p:bldP spid="24" grpId="0" animBg="1"/>
      <p:bldP spid="2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 Placeholder 2"/>
          <p:cNvSpPr txBox="1">
            <a:spLocks/>
          </p:cNvSpPr>
          <p:nvPr/>
        </p:nvSpPr>
        <p:spPr>
          <a:xfrm>
            <a:off x="418643" y="1412044"/>
            <a:ext cx="9564587" cy="470623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921" dirty="0"/>
              <a:t>Mayor </a:t>
            </a:r>
            <a:r>
              <a:rPr lang="en-US" sz="3921" dirty="0" err="1"/>
              <a:t>facilidad</a:t>
            </a:r>
            <a:r>
              <a:rPr lang="en-US" sz="3921" dirty="0"/>
              <a:t> para </a:t>
            </a:r>
            <a:r>
              <a:rPr lang="en-US" sz="3921" dirty="0" err="1"/>
              <a:t>mantener</a:t>
            </a:r>
            <a:r>
              <a:rPr lang="en-US" sz="3921" dirty="0"/>
              <a:t>, extender y </a:t>
            </a:r>
            <a:r>
              <a:rPr lang="en-US" sz="3921" b="1" dirty="0" err="1"/>
              <a:t>compartir</a:t>
            </a:r>
            <a:r>
              <a:rPr lang="en-US" sz="3921" dirty="0"/>
              <a:t> el </a:t>
            </a:r>
            <a:r>
              <a:rPr lang="en-US" sz="3921" dirty="0" err="1"/>
              <a:t>código</a:t>
            </a:r>
            <a:r>
              <a:rPr lang="en-US" sz="3921" dirty="0"/>
              <a:t>.</a:t>
            </a:r>
          </a:p>
          <a:p>
            <a:r>
              <a:rPr lang="en-US" sz="3921" dirty="0" err="1"/>
              <a:t>Más</a:t>
            </a:r>
            <a:r>
              <a:rPr lang="en-US" sz="3921" dirty="0"/>
              <a:t> </a:t>
            </a:r>
            <a:r>
              <a:rPr lang="en-US" sz="3921" dirty="0" err="1"/>
              <a:t>facilidad</a:t>
            </a:r>
            <a:r>
              <a:rPr lang="en-US" sz="3921" dirty="0"/>
              <a:t> a la hora de </a:t>
            </a:r>
            <a:r>
              <a:rPr lang="en-US" sz="3921" dirty="0" err="1"/>
              <a:t>colaborar</a:t>
            </a:r>
            <a:r>
              <a:rPr lang="en-US" sz="3921" dirty="0"/>
              <a:t>.</a:t>
            </a:r>
          </a:p>
          <a:p>
            <a:r>
              <a:rPr lang="en-US" sz="3921" b="1" dirty="0"/>
              <a:t>Testing</a:t>
            </a:r>
            <a:r>
              <a:rPr lang="en-US" sz="3921" dirty="0"/>
              <a:t>.</a:t>
            </a:r>
          </a:p>
          <a:p>
            <a:r>
              <a:rPr lang="en-US" sz="3921" dirty="0" err="1"/>
              <a:t>Más</a:t>
            </a:r>
            <a:r>
              <a:rPr lang="en-US" sz="3921" dirty="0"/>
              <a:t> </a:t>
            </a:r>
            <a:r>
              <a:rPr lang="en-US" sz="3921" dirty="0" err="1"/>
              <a:t>fácil</a:t>
            </a:r>
            <a:r>
              <a:rPr lang="en-US" sz="3921" dirty="0"/>
              <a:t> de </a:t>
            </a:r>
            <a:r>
              <a:rPr lang="en-US" sz="3921" b="1" dirty="0" err="1"/>
              <a:t>diseñar</a:t>
            </a:r>
            <a:r>
              <a:rPr lang="en-US" sz="3921" dirty="0"/>
              <a:t>.</a:t>
            </a:r>
          </a:p>
        </p:txBody>
      </p:sp>
      <p:sp>
        <p:nvSpPr>
          <p:cNvPr id="6" name="Title 2"/>
          <p:cNvSpPr txBox="1">
            <a:spLocks/>
          </p:cNvSpPr>
          <p:nvPr/>
        </p:nvSpPr>
        <p:spPr>
          <a:xfrm>
            <a:off x="269241" y="289957"/>
            <a:ext cx="11655840" cy="899537"/>
          </a:xfrm>
          <a:prstGeom prst="rect">
            <a:avLst/>
          </a:prstGeom>
        </p:spPr>
        <p:txBody>
          <a:bodyPr vert="horz" wrap="square" lIns="143428" tIns="89642" rIns="143428" bIns="8964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5998" dirty="0"/>
              <a:t>Pero... ¿Por </a:t>
            </a:r>
            <a:r>
              <a:rPr lang="pt-BR" sz="5998" dirty="0" err="1"/>
              <a:t>qué</a:t>
            </a:r>
            <a:r>
              <a:rPr lang="pt-BR" sz="5998" dirty="0"/>
              <a:t> MVVM?</a:t>
            </a:r>
          </a:p>
        </p:txBody>
      </p:sp>
    </p:spTree>
    <p:extLst>
      <p:ext uri="{BB962C8B-B14F-4D97-AF65-F5344CB8AC3E}">
        <p14:creationId xmlns:p14="http://schemas.microsoft.com/office/powerpoint/2010/main" val="1119780776"/>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BCF2"/>
        </a:solidFill>
        <a:effectLst/>
      </p:bgPr>
    </p:bg>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5294" dirty="0"/>
              <a:t>DEMO: MVVM</a:t>
            </a:r>
          </a:p>
        </p:txBody>
      </p:sp>
      <p:sp>
        <p:nvSpPr>
          <p:cNvPr id="5" name="Marcador de texto 4"/>
          <p:cNvSpPr>
            <a:spLocks noGrp="1"/>
          </p:cNvSpPr>
          <p:nvPr>
            <p:ph type="subTitle" idx="1"/>
          </p:nvPr>
        </p:nvSpPr>
        <p:spPr/>
        <p:txBody>
          <a:bodyPr/>
          <a:lstStyle/>
          <a:p>
            <a:r>
              <a:rPr lang="es-ES" dirty="0"/>
              <a:t>Enlace a datos y otros conceptos básicos</a:t>
            </a:r>
          </a:p>
        </p:txBody>
      </p:sp>
    </p:spTree>
    <p:extLst>
      <p:ext uri="{BB962C8B-B14F-4D97-AF65-F5344CB8AC3E}">
        <p14:creationId xmlns:p14="http://schemas.microsoft.com/office/powerpoint/2010/main" val="2460197611"/>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BAD80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Plugins</a:t>
            </a:r>
          </a:p>
        </p:txBody>
      </p:sp>
    </p:spTree>
    <p:extLst>
      <p:ext uri="{BB962C8B-B14F-4D97-AF65-F5344CB8AC3E}">
        <p14:creationId xmlns:p14="http://schemas.microsoft.com/office/powerpoint/2010/main" val="368648564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270066" y="1481483"/>
            <a:ext cx="11651870" cy="4515082"/>
          </a:xfrm>
        </p:spPr>
        <p:txBody>
          <a:bodyPr/>
          <a:lstStyle/>
          <a:p>
            <a:r>
              <a:rPr lang="en-US" sz="2400" dirty="0" err="1">
                <a:latin typeface="Segoe UI "/>
              </a:rPr>
              <a:t>Crearemos</a:t>
            </a:r>
            <a:r>
              <a:rPr lang="en-US" sz="2400" dirty="0">
                <a:latin typeface="Segoe UI "/>
              </a:rPr>
              <a:t> </a:t>
            </a:r>
            <a:r>
              <a:rPr lang="en-US" sz="2400" dirty="0" err="1">
                <a:latin typeface="Segoe UI "/>
              </a:rPr>
              <a:t>una</a:t>
            </a:r>
            <a:r>
              <a:rPr lang="en-US" sz="2400" dirty="0">
                <a:latin typeface="Segoe UI "/>
              </a:rPr>
              <a:t> </a:t>
            </a:r>
            <a:r>
              <a:rPr lang="en-US" sz="2400" dirty="0" err="1">
                <a:latin typeface="Segoe UI "/>
              </a:rPr>
              <a:t>aplicación</a:t>
            </a:r>
            <a:r>
              <a:rPr lang="en-US" sz="2400" dirty="0">
                <a:latin typeface="Segoe UI "/>
              </a:rPr>
              <a:t> </a:t>
            </a:r>
            <a:r>
              <a:rPr lang="en-US" sz="2400" dirty="0" err="1">
                <a:latin typeface="Segoe UI "/>
              </a:rPr>
              <a:t>meteorológica</a:t>
            </a:r>
            <a:r>
              <a:rPr lang="en-US" sz="2400" dirty="0">
                <a:latin typeface="Segoe UI "/>
              </a:rPr>
              <a:t> con </a:t>
            </a:r>
            <a:r>
              <a:rPr lang="en-US" sz="2400" dirty="0" err="1">
                <a:latin typeface="Segoe UI "/>
              </a:rPr>
              <a:t>información</a:t>
            </a:r>
            <a:r>
              <a:rPr lang="en-US" sz="2400" dirty="0">
                <a:latin typeface="Segoe UI "/>
              </a:rPr>
              <a:t> real. </a:t>
            </a:r>
            <a:r>
              <a:rPr lang="en-US" sz="2400" dirty="0" err="1">
                <a:latin typeface="Segoe UI "/>
              </a:rPr>
              <a:t>Veremos</a:t>
            </a:r>
            <a:r>
              <a:rPr lang="en-US" sz="2400" dirty="0">
                <a:latin typeface="Segoe UI "/>
              </a:rPr>
              <a:t> </a:t>
            </a:r>
            <a:r>
              <a:rPr lang="en-US" sz="2400" dirty="0" err="1">
                <a:latin typeface="Segoe UI "/>
              </a:rPr>
              <a:t>conceptos</a:t>
            </a:r>
            <a:r>
              <a:rPr lang="en-US" sz="2400" dirty="0">
                <a:latin typeface="Segoe UI "/>
              </a:rPr>
              <a:t> </a:t>
            </a:r>
            <a:r>
              <a:rPr lang="en-US" sz="2400" dirty="0" err="1">
                <a:latin typeface="Segoe UI "/>
              </a:rPr>
              <a:t>como</a:t>
            </a:r>
            <a:r>
              <a:rPr lang="en-US" sz="2400" dirty="0">
                <a:latin typeface="Segoe UI "/>
              </a:rPr>
              <a:t>:</a:t>
            </a:r>
          </a:p>
          <a:p>
            <a:pPr marL="171450" lvl="1" indent="-171450">
              <a:buFont typeface="Arial" panose="020B0604020202020204" pitchFamily="34" charset="0"/>
              <a:buChar char="•"/>
            </a:pPr>
            <a:r>
              <a:rPr lang="en-US" sz="1100" dirty="0" err="1">
                <a:latin typeface="Segoe UI "/>
              </a:rPr>
              <a:t>Crear</a:t>
            </a:r>
            <a:r>
              <a:rPr lang="en-US" sz="1100" dirty="0">
                <a:latin typeface="Segoe UI "/>
              </a:rPr>
              <a:t> </a:t>
            </a:r>
            <a:r>
              <a:rPr lang="en-US" sz="1100" dirty="0" err="1">
                <a:latin typeface="Segoe UI "/>
              </a:rPr>
              <a:t>estructura</a:t>
            </a:r>
            <a:r>
              <a:rPr lang="en-US" sz="1100" dirty="0">
                <a:latin typeface="Segoe UI "/>
              </a:rPr>
              <a:t> Proyecto.</a:t>
            </a:r>
          </a:p>
          <a:p>
            <a:pPr marL="171450" lvl="1" indent="-171450">
              <a:buFont typeface="Arial" panose="020B0604020202020204" pitchFamily="34" charset="0"/>
              <a:buChar char="•"/>
            </a:pPr>
            <a:r>
              <a:rPr lang="en-US" sz="1100" dirty="0" err="1">
                <a:latin typeface="Segoe UI "/>
              </a:rPr>
              <a:t>Aplicar</a:t>
            </a:r>
            <a:r>
              <a:rPr lang="en-US" sz="1100" dirty="0">
                <a:latin typeface="Segoe UI "/>
              </a:rPr>
              <a:t> MVVM.</a:t>
            </a:r>
          </a:p>
          <a:p>
            <a:pPr marL="171450" lvl="1" indent="-171450">
              <a:buFont typeface="Arial" panose="020B0604020202020204" pitchFamily="34" charset="0"/>
              <a:buChar char="•"/>
            </a:pPr>
            <a:r>
              <a:rPr lang="en-US" sz="1100" dirty="0" err="1">
                <a:latin typeface="Segoe UI "/>
              </a:rPr>
              <a:t>Diseño</a:t>
            </a:r>
            <a:r>
              <a:rPr lang="en-US" sz="1100" dirty="0">
                <a:latin typeface="Segoe UI "/>
              </a:rPr>
              <a:t> de vistas.</a:t>
            </a:r>
          </a:p>
          <a:p>
            <a:pPr marL="171450" lvl="1" indent="-171450">
              <a:buFont typeface="Arial" panose="020B0604020202020204" pitchFamily="34" charset="0"/>
              <a:buChar char="•"/>
            </a:pPr>
            <a:r>
              <a:rPr lang="en-US" sz="1100" dirty="0" err="1">
                <a:latin typeface="Segoe UI "/>
              </a:rPr>
              <a:t>Navegación</a:t>
            </a:r>
            <a:r>
              <a:rPr lang="en-US" sz="1100" dirty="0">
                <a:latin typeface="Segoe UI "/>
              </a:rPr>
              <a:t>.</a:t>
            </a:r>
          </a:p>
          <a:p>
            <a:pPr marL="171450" lvl="1" indent="-171450">
              <a:buFont typeface="Arial" panose="020B0604020202020204" pitchFamily="34" charset="0"/>
              <a:buChar char="•"/>
            </a:pPr>
            <a:r>
              <a:rPr lang="en-US" sz="1100" dirty="0" err="1">
                <a:latin typeface="Segoe UI "/>
              </a:rPr>
              <a:t>Uso</a:t>
            </a:r>
            <a:r>
              <a:rPr lang="en-US" sz="1100" dirty="0">
                <a:latin typeface="Segoe UI "/>
              </a:rPr>
              <a:t> de plugins.</a:t>
            </a:r>
          </a:p>
          <a:p>
            <a:pPr lvl="1"/>
            <a:endParaRPr lang="en-US" sz="1100" dirty="0">
              <a:latin typeface="Segoe UI "/>
            </a:endParaRPr>
          </a:p>
          <a:p>
            <a:r>
              <a:rPr lang="en-US" sz="2400" dirty="0">
                <a:latin typeface="Segoe UI "/>
              </a:rPr>
              <a:t>La </a:t>
            </a:r>
            <a:r>
              <a:rPr lang="en-US" sz="2400" dirty="0" err="1">
                <a:latin typeface="Segoe UI "/>
              </a:rPr>
              <a:t>aplicación</a:t>
            </a:r>
            <a:r>
              <a:rPr lang="en-US" sz="2400" dirty="0">
                <a:latin typeface="Segoe UI "/>
              </a:rPr>
              <a:t> se </a:t>
            </a:r>
            <a:r>
              <a:rPr lang="en-US" sz="2400" dirty="0" err="1">
                <a:latin typeface="Segoe UI "/>
              </a:rPr>
              <a:t>realizará</a:t>
            </a:r>
            <a:r>
              <a:rPr lang="en-US" sz="2400" dirty="0">
                <a:latin typeface="Segoe UI "/>
              </a:rPr>
              <a:t> </a:t>
            </a:r>
            <a:r>
              <a:rPr lang="en-US" sz="2400" dirty="0" err="1">
                <a:latin typeface="Segoe UI "/>
              </a:rPr>
              <a:t>paso</a:t>
            </a:r>
            <a:r>
              <a:rPr lang="en-US" sz="2400" dirty="0">
                <a:latin typeface="Segoe UI "/>
              </a:rPr>
              <a:t> a </a:t>
            </a:r>
            <a:r>
              <a:rPr lang="en-US" sz="2400" dirty="0" err="1">
                <a:latin typeface="Segoe UI "/>
              </a:rPr>
              <a:t>paso</a:t>
            </a:r>
            <a:r>
              <a:rPr lang="en-US" sz="2400" dirty="0">
                <a:latin typeface="Segoe UI "/>
              </a:rPr>
              <a:t>, </a:t>
            </a:r>
            <a:r>
              <a:rPr lang="en-US" sz="2400" dirty="0" err="1">
                <a:latin typeface="Segoe UI "/>
              </a:rPr>
              <a:t>en</a:t>
            </a:r>
            <a:r>
              <a:rPr lang="en-US" sz="2400" dirty="0">
                <a:latin typeface="Segoe UI "/>
              </a:rPr>
              <a:t> </a:t>
            </a:r>
            <a:r>
              <a:rPr lang="en-US" sz="2400" dirty="0" err="1">
                <a:latin typeface="Segoe UI "/>
              </a:rPr>
              <a:t>diferentes</a:t>
            </a:r>
            <a:r>
              <a:rPr lang="en-US" sz="2400" dirty="0">
                <a:latin typeface="Segoe UI "/>
              </a:rPr>
              <a:t> </a:t>
            </a:r>
            <a:r>
              <a:rPr lang="en-US" sz="2400" dirty="0" err="1">
                <a:latin typeface="Segoe UI "/>
              </a:rPr>
              <a:t>bloques</a:t>
            </a:r>
            <a:r>
              <a:rPr lang="en-US" sz="2400" dirty="0">
                <a:latin typeface="Segoe UI "/>
              </a:rPr>
              <a:t> a lo largo de 2,5h.</a:t>
            </a:r>
          </a:p>
          <a:p>
            <a:r>
              <a:rPr lang="en-US" sz="2400" dirty="0">
                <a:latin typeface="Segoe UI "/>
              </a:rPr>
              <a:t>A lo largo del taller, </a:t>
            </a:r>
            <a:r>
              <a:rPr lang="en-US" sz="2400" dirty="0" err="1">
                <a:latin typeface="Segoe UI "/>
              </a:rPr>
              <a:t>contaremos</a:t>
            </a:r>
            <a:r>
              <a:rPr lang="en-US" sz="2400" dirty="0">
                <a:latin typeface="Segoe UI "/>
              </a:rPr>
              <a:t> con </a:t>
            </a:r>
            <a:r>
              <a:rPr lang="en-US" sz="2400" dirty="0" err="1">
                <a:latin typeface="Segoe UI "/>
              </a:rPr>
              <a:t>diferentes</a:t>
            </a:r>
            <a:r>
              <a:rPr lang="en-US" sz="2400" dirty="0">
                <a:latin typeface="Segoe UI "/>
              </a:rPr>
              <a:t> </a:t>
            </a:r>
            <a:r>
              <a:rPr lang="en-US" sz="2400" dirty="0" err="1">
                <a:latin typeface="Segoe UI "/>
              </a:rPr>
              <a:t>responsables</a:t>
            </a:r>
            <a:r>
              <a:rPr lang="en-US" sz="2400" dirty="0">
                <a:latin typeface="Segoe UI "/>
              </a:rPr>
              <a:t> que se </a:t>
            </a:r>
            <a:r>
              <a:rPr lang="en-US" sz="2400" dirty="0" err="1">
                <a:latin typeface="Segoe UI "/>
              </a:rPr>
              <a:t>encargarán</a:t>
            </a:r>
            <a:r>
              <a:rPr lang="en-US" sz="2400" dirty="0">
                <a:latin typeface="Segoe UI "/>
              </a:rPr>
              <a:t> </a:t>
            </a:r>
            <a:r>
              <a:rPr lang="en-US" sz="2400" dirty="0" err="1">
                <a:latin typeface="Segoe UI "/>
              </a:rPr>
              <a:t>tanto</a:t>
            </a:r>
            <a:r>
              <a:rPr lang="en-US" sz="2400" dirty="0">
                <a:latin typeface="Segoe UI "/>
              </a:rPr>
              <a:t> de </a:t>
            </a:r>
            <a:r>
              <a:rPr lang="en-US" sz="2400" dirty="0" err="1">
                <a:latin typeface="Segoe UI "/>
              </a:rPr>
              <a:t>hacer</a:t>
            </a:r>
            <a:r>
              <a:rPr lang="en-US" sz="2400" dirty="0">
                <a:latin typeface="Segoe UI "/>
              </a:rPr>
              <a:t> la </a:t>
            </a:r>
            <a:r>
              <a:rPr lang="en-US" sz="2400" dirty="0" err="1">
                <a:latin typeface="Segoe UI "/>
              </a:rPr>
              <a:t>aplicación</a:t>
            </a:r>
            <a:r>
              <a:rPr lang="en-US" sz="2400" dirty="0">
                <a:latin typeface="Segoe UI "/>
              </a:rPr>
              <a:t> </a:t>
            </a:r>
            <a:r>
              <a:rPr lang="en-US" sz="2400" dirty="0" err="1">
                <a:latin typeface="Segoe UI "/>
              </a:rPr>
              <a:t>paso</a:t>
            </a:r>
            <a:r>
              <a:rPr lang="en-US" sz="2400" dirty="0">
                <a:latin typeface="Segoe UI "/>
              </a:rPr>
              <a:t> a </a:t>
            </a:r>
            <a:r>
              <a:rPr lang="en-US" sz="2400" dirty="0" err="1">
                <a:latin typeface="Segoe UI "/>
              </a:rPr>
              <a:t>paso</a:t>
            </a:r>
            <a:r>
              <a:rPr lang="en-US" sz="2400" dirty="0">
                <a:latin typeface="Segoe UI "/>
              </a:rPr>
              <a:t> </a:t>
            </a:r>
            <a:r>
              <a:rPr lang="en-US" sz="2400" dirty="0" err="1">
                <a:latin typeface="Segoe UI "/>
              </a:rPr>
              <a:t>como</a:t>
            </a:r>
            <a:r>
              <a:rPr lang="en-US" sz="2400" dirty="0">
                <a:latin typeface="Segoe UI "/>
              </a:rPr>
              <a:t> de resolver </a:t>
            </a:r>
            <a:r>
              <a:rPr lang="en-US" sz="2400" dirty="0" err="1">
                <a:latin typeface="Segoe UI "/>
              </a:rPr>
              <a:t>dudas</a:t>
            </a:r>
            <a:r>
              <a:rPr lang="en-US" sz="2400" dirty="0">
                <a:latin typeface="Segoe UI "/>
              </a:rPr>
              <a:t>.</a:t>
            </a:r>
          </a:p>
          <a:p>
            <a:r>
              <a:rPr lang="en-US" sz="2400" dirty="0" err="1">
                <a:latin typeface="Segoe UI "/>
              </a:rPr>
              <a:t>También</a:t>
            </a:r>
            <a:r>
              <a:rPr lang="en-US" sz="2400" dirty="0">
                <a:latin typeface="Segoe UI "/>
              </a:rPr>
              <a:t> </a:t>
            </a:r>
            <a:r>
              <a:rPr lang="en-US" sz="2400" dirty="0" err="1">
                <a:latin typeface="Segoe UI "/>
              </a:rPr>
              <a:t>tendremos</a:t>
            </a:r>
            <a:r>
              <a:rPr lang="en-US" sz="2400" dirty="0">
                <a:latin typeface="Segoe UI "/>
              </a:rPr>
              <a:t> </a:t>
            </a:r>
            <a:r>
              <a:rPr lang="en-US" sz="2400" dirty="0" err="1">
                <a:latin typeface="Segoe UI "/>
              </a:rPr>
              <a:t>alguna</a:t>
            </a:r>
            <a:r>
              <a:rPr lang="en-US" sz="2400" dirty="0">
                <a:latin typeface="Segoe UI "/>
              </a:rPr>
              <a:t> </a:t>
            </a:r>
            <a:r>
              <a:rPr lang="en-US" sz="2400" dirty="0" err="1">
                <a:latin typeface="Segoe UI "/>
              </a:rPr>
              <a:t>sorpresa</a:t>
            </a:r>
            <a:r>
              <a:rPr lang="en-US" sz="2400" dirty="0">
                <a:latin typeface="Segoe UI "/>
              </a:rPr>
              <a:t> y </a:t>
            </a:r>
            <a:r>
              <a:rPr lang="en-US" sz="2400" dirty="0" err="1">
                <a:latin typeface="Segoe UI "/>
              </a:rPr>
              <a:t>detalle</a:t>
            </a:r>
            <a:r>
              <a:rPr lang="en-US" sz="2400" dirty="0">
                <a:latin typeface="Segoe UI "/>
              </a:rPr>
              <a:t> ;)</a:t>
            </a:r>
          </a:p>
        </p:txBody>
      </p:sp>
      <p:sp>
        <p:nvSpPr>
          <p:cNvPr id="2" name="Title 1"/>
          <p:cNvSpPr>
            <a:spLocks noGrp="1"/>
          </p:cNvSpPr>
          <p:nvPr>
            <p:ph type="title"/>
          </p:nvPr>
        </p:nvSpPr>
        <p:spPr/>
        <p:txBody>
          <a:bodyPr/>
          <a:lstStyle/>
          <a:p>
            <a:pPr lvl="0"/>
            <a:r>
              <a:rPr lang="en-US" dirty="0"/>
              <a:t>El taller</a:t>
            </a:r>
          </a:p>
        </p:txBody>
      </p:sp>
    </p:spTree>
    <p:extLst>
      <p:ext uri="{BB962C8B-B14F-4D97-AF65-F5344CB8AC3E}">
        <p14:creationId xmlns:p14="http://schemas.microsoft.com/office/powerpoint/2010/main" val="24097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68"/>
          <p:cNvSpPr/>
          <p:nvPr/>
        </p:nvSpPr>
        <p:spPr bwMode="auto">
          <a:xfrm>
            <a:off x="3218957" y="2651648"/>
            <a:ext cx="5754088" cy="2688623"/>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218956" y="2183681"/>
            <a:ext cx="1901775" cy="445637"/>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Rectangle 28"/>
          <p:cNvSpPr/>
          <p:nvPr/>
        </p:nvSpPr>
        <p:spPr bwMode="auto">
          <a:xfrm>
            <a:off x="5145113" y="2183681"/>
            <a:ext cx="1901775" cy="445637"/>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7071270" y="2183681"/>
            <a:ext cx="1901775" cy="445637"/>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grpSp>
        <p:nvGrpSpPr>
          <p:cNvPr id="46" name="Group 45"/>
          <p:cNvGrpSpPr/>
          <p:nvPr/>
        </p:nvGrpSpPr>
        <p:grpSpPr>
          <a:xfrm>
            <a:off x="3777885" y="1235141"/>
            <a:ext cx="783918" cy="783916"/>
            <a:chOff x="2208612" y="2654300"/>
            <a:chExt cx="1028700" cy="1028700"/>
          </a:xfrm>
        </p:grpSpPr>
        <p:sp>
          <p:nvSpPr>
            <p:cNvPr id="47" name="Oval 46"/>
            <p:cNvSpPr/>
            <p:nvPr/>
          </p:nvSpPr>
          <p:spPr bwMode="auto">
            <a:xfrm>
              <a:off x="2208612"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70314" y="2866641"/>
              <a:ext cx="468070" cy="523137"/>
            </a:xfrm>
            <a:prstGeom prst="rect">
              <a:avLst/>
            </a:prstGeom>
          </p:spPr>
        </p:pic>
      </p:grpSp>
      <p:grpSp>
        <p:nvGrpSpPr>
          <p:cNvPr id="49" name="Group 48"/>
          <p:cNvGrpSpPr/>
          <p:nvPr/>
        </p:nvGrpSpPr>
        <p:grpSpPr>
          <a:xfrm>
            <a:off x="5704043" y="1232204"/>
            <a:ext cx="783918" cy="783916"/>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7630199" y="1232204"/>
            <a:ext cx="783918" cy="783916"/>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
        <p:nvSpPr>
          <p:cNvPr id="5" name="Up Arrow 4"/>
          <p:cNvSpPr/>
          <p:nvPr/>
        </p:nvSpPr>
        <p:spPr bwMode="auto">
          <a:xfrm>
            <a:off x="3800685" y="2846898"/>
            <a:ext cx="738318" cy="670273"/>
          </a:xfrm>
          <a:prstGeom prst="upArrow">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5" name="Up Arrow 64"/>
          <p:cNvSpPr/>
          <p:nvPr/>
        </p:nvSpPr>
        <p:spPr bwMode="auto">
          <a:xfrm>
            <a:off x="5726843" y="2846898"/>
            <a:ext cx="738318" cy="670273"/>
          </a:xfrm>
          <a:prstGeom prst="upArrow">
            <a:avLst/>
          </a:prstGeom>
          <a:solidFill>
            <a:srgbClr val="5DA11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8" name="Up Arrow 67"/>
          <p:cNvSpPr/>
          <p:nvPr/>
        </p:nvSpPr>
        <p:spPr bwMode="auto">
          <a:xfrm>
            <a:off x="7652998" y="2846898"/>
            <a:ext cx="738318" cy="670273"/>
          </a:xfrm>
          <a:prstGeom prst="upArrow">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70" name="TextBox 69"/>
          <p:cNvSpPr txBox="1"/>
          <p:nvPr/>
        </p:nvSpPr>
        <p:spPr>
          <a:xfrm>
            <a:off x="3218957" y="3544135"/>
            <a:ext cx="5754088" cy="843598"/>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600" dirty="0">
                <a:solidFill>
                  <a:schemeClr val="bg1"/>
                </a:solidFill>
                <a:latin typeface="+mj-lt"/>
              </a:rPr>
              <a:t>Shared C# Backend</a:t>
            </a:r>
          </a:p>
        </p:txBody>
      </p:sp>
    </p:spTree>
    <p:extLst>
      <p:ext uri="{BB962C8B-B14F-4D97-AF65-F5344CB8AC3E}">
        <p14:creationId xmlns:p14="http://schemas.microsoft.com/office/powerpoint/2010/main" val="23006207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9"/>
                                        </p:tgtEl>
                                      </p:cBhvr>
                                    </p:animEffect>
                                    <p:set>
                                      <p:cBhvr>
                                        <p:cTn id="7" dur="1" fill="hold">
                                          <p:stCondLst>
                                            <p:cond delay="499"/>
                                          </p:stCondLst>
                                        </p:cTn>
                                        <p:tgtEl>
                                          <p:spTgt spid="6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70"/>
                                        </p:tgtEl>
                                      </p:cBhvr>
                                    </p:animEffect>
                                    <p:set>
                                      <p:cBhvr>
                                        <p:cTn id="10" dur="1" fill="hold">
                                          <p:stCondLst>
                                            <p:cond delay="499"/>
                                          </p:stCondLst>
                                        </p:cTn>
                                        <p:tgtEl>
                                          <p:spTgt spid="70"/>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grpId="1"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fade">
                                      <p:cBhvr>
                                        <p:cTn id="17" dur="500"/>
                                        <p:tgtEl>
                                          <p:spTgt spid="65"/>
                                        </p:tgtEl>
                                      </p:cBhvr>
                                    </p:animEffect>
                                  </p:childTnLst>
                                </p:cTn>
                              </p:par>
                              <p:par>
                                <p:cTn id="18" presetID="10" presetClass="entr" presetSubtype="0" fill="hold" grpId="1"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fade">
                                      <p:cBhvr>
                                        <p:cTn id="20" dur="500"/>
                                        <p:tgtEl>
                                          <p:spTgt spid="68"/>
                                        </p:tgtEl>
                                      </p:cBhvr>
                                    </p:animEffect>
                                  </p:childTnLst>
                                </p:cTn>
                              </p:par>
                              <p:par>
                                <p:cTn id="21"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2" dur="1000" spd="-100000" fill="hold"/>
                                        <p:tgtEl>
                                          <p:spTgt spid="5"/>
                                        </p:tgtEl>
                                        <p:attrNameLst>
                                          <p:attrName>ppt_x</p:attrName>
                                          <p:attrName>ppt_y</p:attrName>
                                        </p:attrNameLst>
                                      </p:cBhvr>
                                      <p:rCtr x="0" y="2036"/>
                                    </p:animMotion>
                                  </p:childTnLst>
                                </p:cTn>
                              </p:par>
                              <p:par>
                                <p:cTn id="23" presetID="42" presetClass="path" presetSubtype="0" repeatCount="indefinite" accel="50000" decel="50000" fill="remove" grpId="0" nodeType="withEffect">
                                  <p:stCondLst>
                                    <p:cond delay="0"/>
                                  </p:stCondLst>
                                  <p:childTnLst>
                                    <p:animMotion origin="layout" path="M -4.05314E-6 -3.46599E-6 L -4.05314E-6 0.04096 " pathEditMode="relative" rAng="0" ptsTypes="AA">
                                      <p:cBhvr>
                                        <p:cTn id="24" dur="1000" spd="-100000" fill="hold"/>
                                        <p:tgtEl>
                                          <p:spTgt spid="65"/>
                                        </p:tgtEl>
                                        <p:attrNameLst>
                                          <p:attrName>ppt_x</p:attrName>
                                          <p:attrName>ppt_y</p:attrName>
                                        </p:attrNameLst>
                                      </p:cBhvr>
                                      <p:rCtr x="0" y="2036"/>
                                    </p:animMotion>
                                  </p:childTnLst>
                                </p:cTn>
                              </p:par>
                              <p:par>
                                <p:cTn id="25" presetID="42" presetClass="path" presetSubtype="0" repeatCount="indefinite" accel="50000" decel="50000" fill="remove" grpId="0" nodeType="withEffect">
                                  <p:stCondLst>
                                    <p:cond delay="0"/>
                                  </p:stCondLst>
                                  <p:childTnLst>
                                    <p:animMotion origin="layout" path="M -4.09221E-6 -4.2249E-6 L -4.09221E-6 0.04119 " pathEditMode="relative" rAng="0" ptsTypes="AA">
                                      <p:cBhvr>
                                        <p:cTn id="26" dur="1000" spd="-100000" fill="hold"/>
                                        <p:tgtEl>
                                          <p:spTgt spid="68"/>
                                        </p:tgtEl>
                                        <p:attrNameLst>
                                          <p:attrName>ppt_x</p:attrName>
                                          <p:attrName>ppt_y</p:attrName>
                                        </p:attrNameLst>
                                      </p:cBhvr>
                                      <p:rCtr x="0" y="20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5" grpId="0" animBg="1"/>
      <p:bldP spid="5" grpId="1" animBg="1"/>
      <p:bldP spid="65" grpId="0" animBg="1"/>
      <p:bldP spid="65" grpId="1" animBg="1"/>
      <p:bldP spid="68" grpId="0" animBg="1"/>
      <p:bldP spid="68" grpId="1" animBg="1"/>
      <p:bldP spid="70"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190" y="816800"/>
            <a:ext cx="4397876" cy="2037587"/>
          </a:xfrm>
        </p:spPr>
        <p:txBody>
          <a:bodyPr/>
          <a:lstStyle/>
          <a:p>
            <a:r>
              <a:rPr lang="en-US" dirty="0" err="1"/>
              <a:t>Código</a:t>
            </a:r>
            <a:r>
              <a:rPr lang="en-US" dirty="0"/>
              <a:t> </a:t>
            </a:r>
            <a:r>
              <a:rPr lang="en-US" dirty="0" err="1"/>
              <a:t>específico</a:t>
            </a:r>
            <a:r>
              <a:rPr lang="en-US" dirty="0"/>
              <a:t> de </a:t>
            </a:r>
            <a:r>
              <a:rPr lang="en-US" dirty="0" err="1"/>
              <a:t>plataforma</a:t>
            </a:r>
            <a:endParaRPr lang="en-US" dirty="0"/>
          </a:p>
        </p:txBody>
      </p:sp>
      <p:sp>
        <p:nvSpPr>
          <p:cNvPr id="44" name="Text Placeholder 18"/>
          <p:cNvSpPr txBox="1">
            <a:spLocks/>
          </p:cNvSpPr>
          <p:nvPr/>
        </p:nvSpPr>
        <p:spPr>
          <a:xfrm>
            <a:off x="7207189" y="3087457"/>
            <a:ext cx="3974274" cy="2238064"/>
          </a:xfrm>
          <a:prstGeom prst="rect">
            <a:avLst/>
          </a:prstGeom>
        </p:spPr>
        <p:txBody>
          <a:bodyPr vert="horz" wrap="square" lIns="143407" tIns="89630" rIns="143407" bIns="89630"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745" dirty="0">
                <a:solidFill>
                  <a:schemeClr val="tx1"/>
                </a:solidFill>
                <a:latin typeface="+mj-lt"/>
              </a:rPr>
              <a:t>¿</a:t>
            </a:r>
            <a:r>
              <a:rPr lang="en-US" sz="2745" dirty="0" err="1">
                <a:solidFill>
                  <a:schemeClr val="tx1"/>
                </a:solidFill>
                <a:latin typeface="+mj-lt"/>
              </a:rPr>
              <a:t>Qué</a:t>
            </a:r>
            <a:r>
              <a:rPr lang="en-US" sz="2745" dirty="0">
                <a:solidFill>
                  <a:schemeClr val="tx1"/>
                </a:solidFill>
                <a:latin typeface="+mj-lt"/>
              </a:rPr>
              <a:t> </a:t>
            </a:r>
            <a:r>
              <a:rPr lang="en-US" sz="2745" dirty="0" err="1">
                <a:solidFill>
                  <a:schemeClr val="tx1"/>
                </a:solidFill>
                <a:latin typeface="+mj-lt"/>
              </a:rPr>
              <a:t>ocurre</a:t>
            </a:r>
            <a:r>
              <a:rPr lang="en-US" sz="2745" dirty="0">
                <a:solidFill>
                  <a:schemeClr val="tx1"/>
                </a:solidFill>
                <a:latin typeface="+mj-lt"/>
              </a:rPr>
              <a:t> </a:t>
            </a:r>
            <a:r>
              <a:rPr lang="en-US" sz="2745" dirty="0" err="1">
                <a:solidFill>
                  <a:schemeClr val="tx1"/>
                </a:solidFill>
                <a:latin typeface="+mj-lt"/>
              </a:rPr>
              <a:t>si</a:t>
            </a:r>
            <a:r>
              <a:rPr lang="en-US" sz="2745" dirty="0">
                <a:solidFill>
                  <a:schemeClr val="tx1"/>
                </a:solidFill>
                <a:latin typeface="+mj-lt"/>
              </a:rPr>
              <a:t> </a:t>
            </a:r>
            <a:r>
              <a:rPr lang="en-US" sz="2745" dirty="0" err="1">
                <a:solidFill>
                  <a:schemeClr val="tx1"/>
                </a:solidFill>
                <a:latin typeface="+mj-lt"/>
              </a:rPr>
              <a:t>necesitamos</a:t>
            </a:r>
            <a:r>
              <a:rPr lang="en-US" sz="2745" dirty="0">
                <a:solidFill>
                  <a:schemeClr val="tx1"/>
                </a:solidFill>
                <a:latin typeface="+mj-lt"/>
              </a:rPr>
              <a:t> accede a </a:t>
            </a:r>
            <a:r>
              <a:rPr lang="en-US" sz="2745" dirty="0" err="1">
                <a:solidFill>
                  <a:schemeClr val="tx1"/>
                </a:solidFill>
                <a:latin typeface="+mj-lt"/>
              </a:rPr>
              <a:t>características</a:t>
            </a:r>
            <a:r>
              <a:rPr lang="en-US" sz="2745" dirty="0">
                <a:solidFill>
                  <a:schemeClr val="tx1"/>
                </a:solidFill>
                <a:latin typeface="+mj-lt"/>
              </a:rPr>
              <a:t> </a:t>
            </a:r>
            <a:r>
              <a:rPr lang="en-US" sz="2745" dirty="0" err="1">
                <a:solidFill>
                  <a:schemeClr val="tx1"/>
                </a:solidFill>
                <a:latin typeface="+mj-lt"/>
              </a:rPr>
              <a:t>específicas</a:t>
            </a:r>
            <a:r>
              <a:rPr lang="en-US" sz="2745" dirty="0">
                <a:solidFill>
                  <a:schemeClr val="tx1"/>
                </a:solidFill>
                <a:latin typeface="+mj-lt"/>
              </a:rPr>
              <a:t> de la </a:t>
            </a:r>
            <a:r>
              <a:rPr lang="en-US" sz="2745" dirty="0" err="1">
                <a:solidFill>
                  <a:schemeClr val="tx1"/>
                </a:solidFill>
                <a:latin typeface="+mj-lt"/>
              </a:rPr>
              <a:t>plataforma</a:t>
            </a:r>
            <a:r>
              <a:rPr lang="en-US" sz="2745" dirty="0">
                <a:solidFill>
                  <a:schemeClr val="tx1"/>
                </a:solidFill>
                <a:latin typeface="+mj-lt"/>
              </a:rPr>
              <a:t>?</a:t>
            </a:r>
          </a:p>
          <a:p>
            <a:pPr marL="0" indent="0"/>
            <a:endParaRPr lang="en-US" sz="2745" dirty="0">
              <a:solidFill>
                <a:schemeClr val="tx1"/>
              </a:solidFill>
              <a:latin typeface="+mj-lt"/>
            </a:endParaRPr>
          </a:p>
        </p:txBody>
      </p:sp>
      <p:grpSp>
        <p:nvGrpSpPr>
          <p:cNvPr id="27" name="Group 26"/>
          <p:cNvGrpSpPr/>
          <p:nvPr/>
        </p:nvGrpSpPr>
        <p:grpSpPr>
          <a:xfrm>
            <a:off x="699449" y="1217685"/>
            <a:ext cx="6082012" cy="4371734"/>
            <a:chOff x="999919" y="1803013"/>
            <a:chExt cx="5177336" cy="3721453"/>
          </a:xfrm>
        </p:grpSpPr>
        <p:grpSp>
          <p:nvGrpSpPr>
            <p:cNvPr id="28" name="Group 27"/>
            <p:cNvGrpSpPr/>
            <p:nvPr/>
          </p:nvGrpSpPr>
          <p:grpSpPr>
            <a:xfrm>
              <a:off x="999919" y="2547632"/>
              <a:ext cx="5177336" cy="2976834"/>
              <a:chOff x="2819400" y="2108200"/>
              <a:chExt cx="5994400" cy="413529"/>
            </a:xfrm>
          </p:grpSpPr>
          <p:sp>
            <p:nvSpPr>
              <p:cNvPr id="57" name="Rectangle 56"/>
              <p:cNvSpPr/>
              <p:nvPr/>
            </p:nvSpPr>
            <p:spPr bwMode="auto">
              <a:xfrm>
                <a:off x="2819400" y="2108200"/>
                <a:ext cx="1981200" cy="413529"/>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8" name="Rectangle 57"/>
              <p:cNvSpPr/>
              <p:nvPr/>
            </p:nvSpPr>
            <p:spPr bwMode="auto">
              <a:xfrm>
                <a:off x="4826000" y="2108200"/>
                <a:ext cx="1981200" cy="413529"/>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59" name="Rectangle 58"/>
              <p:cNvSpPr/>
              <p:nvPr/>
            </p:nvSpPr>
            <p:spPr bwMode="auto">
              <a:xfrm>
                <a:off x="6832600" y="2108200"/>
                <a:ext cx="1981200" cy="413529"/>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grpSp>
        <p:grpSp>
          <p:nvGrpSpPr>
            <p:cNvPr id="31" name="Group 30"/>
            <p:cNvGrpSpPr/>
            <p:nvPr/>
          </p:nvGrpSpPr>
          <p:grpSpPr>
            <a:xfrm>
              <a:off x="1552141" y="1803013"/>
              <a:ext cx="4056230" cy="615789"/>
              <a:chOff x="1583263" y="1838670"/>
              <a:chExt cx="4137565" cy="628137"/>
            </a:xfrm>
          </p:grpSpPr>
          <p:grpSp>
            <p:nvGrpSpPr>
              <p:cNvPr id="38" name="Group 37"/>
              <p:cNvGrpSpPr/>
              <p:nvPr/>
            </p:nvGrpSpPr>
            <p:grpSpPr>
              <a:xfrm>
                <a:off x="1583263" y="1841014"/>
                <a:ext cx="625793" cy="625793"/>
                <a:chOff x="2405337" y="2654300"/>
                <a:chExt cx="1028700" cy="1028700"/>
              </a:xfrm>
            </p:grpSpPr>
            <p:sp>
              <p:nvSpPr>
                <p:cNvPr id="55" name="Oval 54"/>
                <p:cNvSpPr/>
                <p:nvPr/>
              </p:nvSpPr>
              <p:spPr bwMode="auto">
                <a:xfrm>
                  <a:off x="2405337"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6" name="Picture 5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667040" y="2866641"/>
                  <a:ext cx="468069" cy="523137"/>
                </a:xfrm>
                <a:prstGeom prst="rect">
                  <a:avLst/>
                </a:prstGeom>
              </p:spPr>
            </p:pic>
          </p:grpSp>
          <p:grpSp>
            <p:nvGrpSpPr>
              <p:cNvPr id="39" name="Group 38"/>
              <p:cNvGrpSpPr/>
              <p:nvPr/>
            </p:nvGrpSpPr>
            <p:grpSpPr>
              <a:xfrm>
                <a:off x="3357681" y="1838670"/>
                <a:ext cx="625793" cy="625793"/>
                <a:chOff x="4412556" y="3073400"/>
                <a:chExt cx="1028700" cy="1028700"/>
              </a:xfrm>
            </p:grpSpPr>
            <p:sp>
              <p:nvSpPr>
                <p:cNvPr id="43" name="Oval 42"/>
                <p:cNvSpPr/>
                <p:nvPr/>
              </p:nvSpPr>
              <p:spPr bwMode="auto">
                <a:xfrm>
                  <a:off x="4412556"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5" name="Picture 44"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699894" y="3331369"/>
                  <a:ext cx="434975" cy="500220"/>
                </a:xfrm>
                <a:prstGeom prst="rect">
                  <a:avLst/>
                </a:prstGeom>
              </p:spPr>
            </p:pic>
          </p:grpSp>
          <p:grpSp>
            <p:nvGrpSpPr>
              <p:cNvPr id="40" name="Group 39"/>
              <p:cNvGrpSpPr/>
              <p:nvPr/>
            </p:nvGrpSpPr>
            <p:grpSpPr>
              <a:xfrm>
                <a:off x="5095034" y="1838670"/>
                <a:ext cx="625794" cy="625793"/>
                <a:chOff x="6990570" y="3073400"/>
                <a:chExt cx="1028701" cy="1028700"/>
              </a:xfrm>
            </p:grpSpPr>
            <p:sp>
              <p:nvSpPr>
                <p:cNvPr id="41" name="Oval 40"/>
                <p:cNvSpPr/>
                <p:nvPr/>
              </p:nvSpPr>
              <p:spPr bwMode="auto">
                <a:xfrm>
                  <a:off x="6990570" y="3073400"/>
                  <a:ext cx="1028701"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2" name="Picture 41"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273157" y="3365500"/>
                  <a:ext cx="466044" cy="434975"/>
                </a:xfrm>
                <a:prstGeom prst="rect">
                  <a:avLst/>
                </a:prstGeom>
              </p:spPr>
            </p:pic>
          </p:grpSp>
        </p:grpSp>
        <p:sp>
          <p:nvSpPr>
            <p:cNvPr id="32" name="TextBox 31"/>
            <p:cNvSpPr txBox="1"/>
            <p:nvPr/>
          </p:nvSpPr>
          <p:spPr>
            <a:xfrm>
              <a:off x="1009461" y="2609179"/>
              <a:ext cx="1701611" cy="587125"/>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600" dirty="0">
                  <a:solidFill>
                    <a:schemeClr val="bg1"/>
                  </a:solidFill>
                </a:rPr>
                <a:t>UI+APIs</a:t>
              </a:r>
            </a:p>
          </p:txBody>
        </p:sp>
        <p:sp>
          <p:nvSpPr>
            <p:cNvPr id="33" name="TextBox 32"/>
            <p:cNvSpPr txBox="1"/>
            <p:nvPr/>
          </p:nvSpPr>
          <p:spPr>
            <a:xfrm>
              <a:off x="4444163" y="2609179"/>
              <a:ext cx="1733092" cy="587125"/>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600" dirty="0">
                  <a:solidFill>
                    <a:schemeClr val="bg1"/>
                  </a:solidFill>
                </a:rPr>
                <a:t>UI + APIs</a:t>
              </a:r>
            </a:p>
          </p:txBody>
        </p:sp>
        <p:sp>
          <p:nvSpPr>
            <p:cNvPr id="34" name="TextBox 33"/>
            <p:cNvSpPr txBox="1"/>
            <p:nvPr/>
          </p:nvSpPr>
          <p:spPr>
            <a:xfrm>
              <a:off x="2733010" y="2609178"/>
              <a:ext cx="1711153" cy="587125"/>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600" dirty="0">
                  <a:solidFill>
                    <a:schemeClr val="bg1"/>
                  </a:solidFill>
                </a:rPr>
                <a:t>UI + APIs</a:t>
              </a:r>
            </a:p>
          </p:txBody>
        </p:sp>
        <p:sp>
          <p:nvSpPr>
            <p:cNvPr id="35" name="TextBox 34"/>
            <p:cNvSpPr txBox="1"/>
            <p:nvPr/>
          </p:nvSpPr>
          <p:spPr>
            <a:xfrm>
              <a:off x="1042562" y="3344613"/>
              <a:ext cx="1642925" cy="1943964"/>
            </a:xfrm>
            <a:prstGeom prst="rect">
              <a:avLst/>
            </a:prstGeom>
            <a:noFill/>
          </p:spPr>
          <p:txBody>
            <a:bodyPr wrap="square" lIns="179259" tIns="143407" rIns="179259" bIns="143407" rtlCol="0">
              <a:spAutoFit/>
            </a:bodyPr>
            <a:lstStyle/>
            <a:p>
              <a:pPr defTabSz="913949" fontAlgn="base">
                <a:lnSpc>
                  <a:spcPct val="120000"/>
                </a:lnSpc>
                <a:spcBef>
                  <a:spcPct val="0"/>
                </a:spcBef>
                <a:spcAft>
                  <a:spcPct val="0"/>
                </a:spcAft>
              </a:pPr>
              <a:r>
                <a:rPr lang="en-US" dirty="0" err="1">
                  <a:solidFill>
                    <a:schemeClr val="bg1"/>
                  </a:solidFill>
                </a:rPr>
                <a:t>Batería</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GPS</a:t>
              </a:r>
            </a:p>
            <a:p>
              <a:pPr defTabSz="913949" fontAlgn="base">
                <a:lnSpc>
                  <a:spcPct val="120000"/>
                </a:lnSpc>
                <a:spcBef>
                  <a:spcPct val="0"/>
                </a:spcBef>
                <a:spcAft>
                  <a:spcPct val="0"/>
                </a:spcAft>
              </a:pPr>
              <a:r>
                <a:rPr lang="en-US" dirty="0" err="1">
                  <a:solidFill>
                    <a:schemeClr val="bg1"/>
                  </a:solidFill>
                </a:rPr>
                <a:t>Lámpara</a:t>
              </a:r>
              <a:endParaRPr lang="en-US" dirty="0">
                <a:solidFill>
                  <a:schemeClr val="bg1"/>
                </a:solidFill>
              </a:endParaRPr>
            </a:p>
            <a:p>
              <a:pPr defTabSz="913949" fontAlgn="base">
                <a:lnSpc>
                  <a:spcPct val="120000"/>
                </a:lnSpc>
                <a:spcBef>
                  <a:spcPct val="0"/>
                </a:spcBef>
                <a:spcAft>
                  <a:spcPct val="0"/>
                </a:spcAft>
              </a:pPr>
              <a:r>
                <a:rPr lang="en-US" dirty="0" err="1">
                  <a:solidFill>
                    <a:schemeClr val="bg1"/>
                  </a:solidFill>
                </a:rPr>
                <a:t>Notificationes</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Settings</a:t>
              </a:r>
            </a:p>
            <a:p>
              <a:pPr defTabSz="913949" fontAlgn="base">
                <a:lnSpc>
                  <a:spcPct val="120000"/>
                </a:lnSpc>
                <a:spcBef>
                  <a:spcPct val="0"/>
                </a:spcBef>
                <a:spcAft>
                  <a:spcPct val="0"/>
                </a:spcAft>
              </a:pPr>
              <a:r>
                <a:rPr lang="en-US" dirty="0">
                  <a:solidFill>
                    <a:schemeClr val="bg1"/>
                  </a:solidFill>
                </a:rPr>
                <a:t>Text To Speech</a:t>
              </a:r>
            </a:p>
          </p:txBody>
        </p:sp>
        <p:sp>
          <p:nvSpPr>
            <p:cNvPr id="36" name="TextBox 35"/>
            <p:cNvSpPr txBox="1"/>
            <p:nvPr/>
          </p:nvSpPr>
          <p:spPr>
            <a:xfrm>
              <a:off x="2785589" y="3344613"/>
              <a:ext cx="1596994" cy="1943964"/>
            </a:xfrm>
            <a:prstGeom prst="rect">
              <a:avLst/>
            </a:prstGeom>
            <a:noFill/>
          </p:spPr>
          <p:txBody>
            <a:bodyPr wrap="square" lIns="179259" tIns="143407" rIns="179259" bIns="143407" rtlCol="0">
              <a:spAutoFit/>
            </a:bodyPr>
            <a:lstStyle/>
            <a:p>
              <a:pPr defTabSz="913949" fontAlgn="base">
                <a:lnSpc>
                  <a:spcPct val="120000"/>
                </a:lnSpc>
                <a:spcBef>
                  <a:spcPct val="0"/>
                </a:spcBef>
                <a:spcAft>
                  <a:spcPct val="0"/>
                </a:spcAft>
              </a:pPr>
              <a:r>
                <a:rPr lang="en-US" dirty="0" err="1">
                  <a:solidFill>
                    <a:schemeClr val="bg1"/>
                  </a:solidFill>
                </a:rPr>
                <a:t>Batería</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GPS</a:t>
              </a:r>
            </a:p>
            <a:p>
              <a:pPr defTabSz="913949" fontAlgn="base">
                <a:lnSpc>
                  <a:spcPct val="120000"/>
                </a:lnSpc>
                <a:spcBef>
                  <a:spcPct val="0"/>
                </a:spcBef>
                <a:spcAft>
                  <a:spcPct val="0"/>
                </a:spcAft>
              </a:pPr>
              <a:r>
                <a:rPr lang="en-US" dirty="0" err="1">
                  <a:solidFill>
                    <a:schemeClr val="bg1"/>
                  </a:solidFill>
                </a:rPr>
                <a:t>Lámpara</a:t>
              </a:r>
              <a:endParaRPr lang="en-US" dirty="0">
                <a:solidFill>
                  <a:schemeClr val="bg1"/>
                </a:solidFill>
              </a:endParaRPr>
            </a:p>
            <a:p>
              <a:pPr defTabSz="913949" fontAlgn="base">
                <a:lnSpc>
                  <a:spcPct val="120000"/>
                </a:lnSpc>
                <a:spcBef>
                  <a:spcPct val="0"/>
                </a:spcBef>
                <a:spcAft>
                  <a:spcPct val="0"/>
                </a:spcAft>
              </a:pPr>
              <a:r>
                <a:rPr lang="en-US" dirty="0" err="1">
                  <a:solidFill>
                    <a:schemeClr val="bg1"/>
                  </a:solidFill>
                </a:rPr>
                <a:t>Notificationes</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Settings</a:t>
              </a:r>
            </a:p>
            <a:p>
              <a:pPr defTabSz="913949" fontAlgn="base">
                <a:lnSpc>
                  <a:spcPct val="120000"/>
                </a:lnSpc>
                <a:spcBef>
                  <a:spcPct val="0"/>
                </a:spcBef>
                <a:spcAft>
                  <a:spcPct val="0"/>
                </a:spcAft>
              </a:pPr>
              <a:r>
                <a:rPr lang="en-US" dirty="0">
                  <a:solidFill>
                    <a:schemeClr val="bg1"/>
                  </a:solidFill>
                </a:rPr>
                <a:t>Text To Speech</a:t>
              </a:r>
            </a:p>
          </p:txBody>
        </p:sp>
        <p:sp>
          <p:nvSpPr>
            <p:cNvPr id="37" name="TextBox 36"/>
            <p:cNvSpPr txBox="1"/>
            <p:nvPr/>
          </p:nvSpPr>
          <p:spPr>
            <a:xfrm>
              <a:off x="4521967" y="3344613"/>
              <a:ext cx="1596994" cy="1943964"/>
            </a:xfrm>
            <a:prstGeom prst="rect">
              <a:avLst/>
            </a:prstGeom>
            <a:noFill/>
          </p:spPr>
          <p:txBody>
            <a:bodyPr wrap="square" lIns="179259" tIns="143407" rIns="179259" bIns="143407" rtlCol="0">
              <a:spAutoFit/>
            </a:bodyPr>
            <a:lstStyle/>
            <a:p>
              <a:pPr defTabSz="913949" fontAlgn="base">
                <a:lnSpc>
                  <a:spcPct val="120000"/>
                </a:lnSpc>
                <a:spcBef>
                  <a:spcPct val="0"/>
                </a:spcBef>
                <a:spcAft>
                  <a:spcPct val="0"/>
                </a:spcAft>
              </a:pPr>
              <a:r>
                <a:rPr lang="en-US" dirty="0" err="1">
                  <a:solidFill>
                    <a:schemeClr val="bg1"/>
                  </a:solidFill>
                </a:rPr>
                <a:t>Batería</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GPS</a:t>
              </a:r>
            </a:p>
            <a:p>
              <a:pPr defTabSz="913949" fontAlgn="base">
                <a:lnSpc>
                  <a:spcPct val="120000"/>
                </a:lnSpc>
                <a:spcBef>
                  <a:spcPct val="0"/>
                </a:spcBef>
                <a:spcAft>
                  <a:spcPct val="0"/>
                </a:spcAft>
              </a:pPr>
              <a:r>
                <a:rPr lang="en-US" dirty="0" err="1">
                  <a:solidFill>
                    <a:schemeClr val="bg1"/>
                  </a:solidFill>
                </a:rPr>
                <a:t>Lámpara</a:t>
              </a:r>
              <a:endParaRPr lang="en-US" dirty="0">
                <a:solidFill>
                  <a:schemeClr val="bg1"/>
                </a:solidFill>
              </a:endParaRPr>
            </a:p>
            <a:p>
              <a:pPr defTabSz="913949" fontAlgn="base">
                <a:lnSpc>
                  <a:spcPct val="120000"/>
                </a:lnSpc>
                <a:spcBef>
                  <a:spcPct val="0"/>
                </a:spcBef>
                <a:spcAft>
                  <a:spcPct val="0"/>
                </a:spcAft>
              </a:pPr>
              <a:r>
                <a:rPr lang="en-US" dirty="0" err="1">
                  <a:solidFill>
                    <a:schemeClr val="bg1"/>
                  </a:solidFill>
                </a:rPr>
                <a:t>Notificationes</a:t>
              </a:r>
              <a:endParaRPr lang="en-US" dirty="0">
                <a:solidFill>
                  <a:schemeClr val="bg1"/>
                </a:solidFill>
              </a:endParaRPr>
            </a:p>
            <a:p>
              <a:pPr defTabSz="913949" fontAlgn="base">
                <a:lnSpc>
                  <a:spcPct val="120000"/>
                </a:lnSpc>
                <a:spcBef>
                  <a:spcPct val="0"/>
                </a:spcBef>
                <a:spcAft>
                  <a:spcPct val="0"/>
                </a:spcAft>
              </a:pPr>
              <a:r>
                <a:rPr lang="en-US" dirty="0">
                  <a:solidFill>
                    <a:schemeClr val="bg1"/>
                  </a:solidFill>
                </a:rPr>
                <a:t>Settings</a:t>
              </a:r>
            </a:p>
            <a:p>
              <a:pPr defTabSz="913949" fontAlgn="base">
                <a:lnSpc>
                  <a:spcPct val="120000"/>
                </a:lnSpc>
                <a:spcBef>
                  <a:spcPct val="0"/>
                </a:spcBef>
                <a:spcAft>
                  <a:spcPct val="0"/>
                </a:spcAft>
              </a:pPr>
              <a:r>
                <a:rPr lang="en-US" dirty="0">
                  <a:solidFill>
                    <a:schemeClr val="bg1"/>
                  </a:solidFill>
                </a:rPr>
                <a:t>Text To Speech</a:t>
              </a:r>
            </a:p>
          </p:txBody>
        </p:sp>
      </p:grpSp>
    </p:spTree>
    <p:extLst>
      <p:ext uri="{BB962C8B-B14F-4D97-AF65-F5344CB8AC3E}">
        <p14:creationId xmlns:p14="http://schemas.microsoft.com/office/powerpoint/2010/main" val="1705510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animEffect transition="in" filter="fade">
                                      <p:cBhvr>
                                        <p:cTn id="7"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2535546" y="1714893"/>
            <a:ext cx="7120909" cy="3428215"/>
            <a:chOff x="3052885" y="1540490"/>
            <a:chExt cx="6086230" cy="2930090"/>
          </a:xfrm>
        </p:grpSpPr>
        <p:sp>
          <p:nvSpPr>
            <p:cNvPr id="29" name="Rectangle 28"/>
            <p:cNvSpPr/>
            <p:nvPr/>
          </p:nvSpPr>
          <p:spPr bwMode="auto">
            <a:xfrm>
              <a:off x="3052885" y="1540490"/>
              <a:ext cx="6086230" cy="884237"/>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6" name="Rectangle 25"/>
            <p:cNvSpPr/>
            <p:nvPr/>
          </p:nvSpPr>
          <p:spPr bwMode="auto">
            <a:xfrm>
              <a:off x="3052885" y="3100798"/>
              <a:ext cx="2010441" cy="4711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6" name="Rectangle 45"/>
            <p:cNvSpPr/>
            <p:nvPr/>
          </p:nvSpPr>
          <p:spPr bwMode="auto">
            <a:xfrm>
              <a:off x="5089101" y="3100798"/>
              <a:ext cx="2010441" cy="4711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7" name="Rectangle 46"/>
            <p:cNvSpPr/>
            <p:nvPr/>
          </p:nvSpPr>
          <p:spPr bwMode="auto">
            <a:xfrm>
              <a:off x="7125318" y="3100798"/>
              <a:ext cx="2010441" cy="4711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49" name="TextBox 48"/>
            <p:cNvSpPr txBox="1"/>
            <p:nvPr/>
          </p:nvSpPr>
          <p:spPr>
            <a:xfrm>
              <a:off x="5089101" y="3114392"/>
              <a:ext cx="2010441" cy="43165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400" dirty="0">
                  <a:solidFill>
                    <a:schemeClr val="bg1"/>
                  </a:solidFill>
                </a:rPr>
                <a:t>TextToSpeech</a:t>
              </a:r>
            </a:p>
          </p:txBody>
        </p:sp>
        <p:sp>
          <p:nvSpPr>
            <p:cNvPr id="51" name="TextBox 50"/>
            <p:cNvSpPr txBox="1"/>
            <p:nvPr/>
          </p:nvSpPr>
          <p:spPr>
            <a:xfrm>
              <a:off x="3062426" y="1623126"/>
              <a:ext cx="6073333" cy="668424"/>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3200" dirty="0">
                  <a:solidFill>
                    <a:schemeClr val="bg1"/>
                  </a:solidFill>
                  <a:latin typeface="+mj-lt"/>
                </a:rPr>
                <a:t>Speak(“Hello World”);</a:t>
              </a:r>
            </a:p>
          </p:txBody>
        </p:sp>
        <p:grpSp>
          <p:nvGrpSpPr>
            <p:cNvPr id="6" name="Group 5"/>
            <p:cNvGrpSpPr/>
            <p:nvPr/>
          </p:nvGrpSpPr>
          <p:grpSpPr>
            <a:xfrm>
              <a:off x="3697708" y="3749787"/>
              <a:ext cx="720794" cy="720793"/>
              <a:chOff x="1347490" y="1220071"/>
              <a:chExt cx="720794" cy="720793"/>
            </a:xfrm>
          </p:grpSpPr>
          <p:sp>
            <p:nvSpPr>
              <p:cNvPr id="54" name="Oval 53"/>
              <p:cNvSpPr/>
              <p:nvPr/>
            </p:nvSpPr>
            <p:spPr bwMode="auto">
              <a:xfrm>
                <a:off x="1347490" y="1220071"/>
                <a:ext cx="720794" cy="720793"/>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530861" y="1368855"/>
                <a:ext cx="327969" cy="366553"/>
              </a:xfrm>
              <a:prstGeom prst="rect">
                <a:avLst/>
              </a:prstGeom>
            </p:spPr>
          </p:pic>
        </p:grpSp>
        <p:grpSp>
          <p:nvGrpSpPr>
            <p:cNvPr id="7" name="Group 6"/>
            <p:cNvGrpSpPr/>
            <p:nvPr/>
          </p:nvGrpSpPr>
          <p:grpSpPr>
            <a:xfrm>
              <a:off x="5733924" y="3749787"/>
              <a:ext cx="720794" cy="720793"/>
              <a:chOff x="3391280" y="1217371"/>
              <a:chExt cx="720794" cy="720793"/>
            </a:xfrm>
          </p:grpSpPr>
          <p:sp>
            <p:nvSpPr>
              <p:cNvPr id="61" name="Oval 60"/>
              <p:cNvSpPr/>
              <p:nvPr/>
            </p:nvSpPr>
            <p:spPr bwMode="auto">
              <a:xfrm>
                <a:off x="3391280" y="1217371"/>
                <a:ext cx="720794" cy="720793"/>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592613" y="1398126"/>
                <a:ext cx="304780" cy="350496"/>
              </a:xfrm>
              <a:prstGeom prst="rect">
                <a:avLst/>
              </a:prstGeom>
            </p:spPr>
          </p:pic>
        </p:grpSp>
        <p:grpSp>
          <p:nvGrpSpPr>
            <p:cNvPr id="8" name="Group 7"/>
            <p:cNvGrpSpPr/>
            <p:nvPr/>
          </p:nvGrpSpPr>
          <p:grpSpPr>
            <a:xfrm>
              <a:off x="7757253" y="3749787"/>
              <a:ext cx="720795" cy="720793"/>
              <a:chOff x="5392378" y="1217371"/>
              <a:chExt cx="720795" cy="720793"/>
            </a:xfrm>
          </p:grpSpPr>
          <p:sp>
            <p:nvSpPr>
              <p:cNvPr id="63" name="Oval 62"/>
              <p:cNvSpPr/>
              <p:nvPr/>
            </p:nvSpPr>
            <p:spPr bwMode="auto">
              <a:xfrm>
                <a:off x="5392378" y="1217371"/>
                <a:ext cx="720795" cy="720793"/>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5590382" y="1422041"/>
                <a:ext cx="326550" cy="304780"/>
              </a:xfrm>
              <a:prstGeom prst="rect">
                <a:avLst/>
              </a:prstGeom>
            </p:spPr>
          </p:pic>
        </p:grpSp>
        <p:sp>
          <p:nvSpPr>
            <p:cNvPr id="67" name="Down Arrow 66"/>
            <p:cNvSpPr/>
            <p:nvPr/>
          </p:nvSpPr>
          <p:spPr bwMode="auto">
            <a:xfrm>
              <a:off x="795608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solidFill>
                  <a:srgbClr val="70ACBB"/>
                </a:solidFill>
                <a:ea typeface="Segoe UI" pitchFamily="34" charset="0"/>
                <a:cs typeface="Segoe UI" pitchFamily="34" charset="0"/>
              </a:endParaRPr>
            </a:p>
          </p:txBody>
        </p:sp>
        <p:sp>
          <p:nvSpPr>
            <p:cNvPr id="69" name="TextBox 68"/>
            <p:cNvSpPr txBox="1"/>
            <p:nvPr/>
          </p:nvSpPr>
          <p:spPr>
            <a:xfrm>
              <a:off x="3052885" y="3120812"/>
              <a:ext cx="2010441" cy="43165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400" dirty="0">
                  <a:solidFill>
                    <a:schemeClr val="bg1"/>
                  </a:solidFill>
                </a:rPr>
                <a:t>AVSpeechSynthesizer</a:t>
              </a:r>
            </a:p>
          </p:txBody>
        </p:sp>
        <p:sp>
          <p:nvSpPr>
            <p:cNvPr id="70" name="TextBox 69"/>
            <p:cNvSpPr txBox="1"/>
            <p:nvPr/>
          </p:nvSpPr>
          <p:spPr>
            <a:xfrm>
              <a:off x="7099542" y="3115428"/>
              <a:ext cx="2036217" cy="431653"/>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400" dirty="0">
                  <a:solidFill>
                    <a:schemeClr val="bg1"/>
                  </a:solidFill>
                </a:rPr>
                <a:t>SpeechSynthesizer</a:t>
              </a:r>
            </a:p>
          </p:txBody>
        </p:sp>
        <p:sp>
          <p:nvSpPr>
            <p:cNvPr id="71" name="Down Arrow 70"/>
            <p:cNvSpPr/>
            <p:nvPr/>
          </p:nvSpPr>
          <p:spPr bwMode="auto">
            <a:xfrm>
              <a:off x="5882800"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solidFill>
                  <a:srgbClr val="70ACBB"/>
                </a:solidFill>
                <a:ea typeface="Segoe UI" pitchFamily="34" charset="0"/>
                <a:cs typeface="Segoe UI" pitchFamily="34" charset="0"/>
              </a:endParaRPr>
            </a:p>
          </p:txBody>
        </p:sp>
        <p:sp>
          <p:nvSpPr>
            <p:cNvPr id="72" name="Down Arrow 71"/>
            <p:cNvSpPr/>
            <p:nvPr/>
          </p:nvSpPr>
          <p:spPr bwMode="auto">
            <a:xfrm>
              <a:off x="3846584" y="2422750"/>
              <a:ext cx="423043" cy="536115"/>
            </a:xfrm>
            <a:prstGeom prst="downArrow">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solidFill>
                  <a:srgbClr val="70ACBB"/>
                </a:solidFill>
                <a:ea typeface="Segoe UI" pitchFamily="34" charset="0"/>
                <a:cs typeface="Segoe UI" pitchFamily="34" charset="0"/>
              </a:endParaRPr>
            </a:p>
          </p:txBody>
        </p:sp>
      </p:grpSp>
    </p:spTree>
    <p:extLst>
      <p:ext uri="{BB962C8B-B14F-4D97-AF65-F5344CB8AC3E}">
        <p14:creationId xmlns:p14="http://schemas.microsoft.com/office/powerpoint/2010/main" val="4244916662"/>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068" y="289958"/>
            <a:ext cx="6395576" cy="1584012"/>
          </a:xfrm>
        </p:spPr>
        <p:txBody>
          <a:bodyPr/>
          <a:lstStyle/>
          <a:p>
            <a:r>
              <a:rPr lang="en-US" sz="6399" dirty="0"/>
              <a:t>Plugins</a:t>
            </a:r>
            <a:br>
              <a:rPr lang="en-US" sz="6399" dirty="0"/>
            </a:br>
            <a:r>
              <a:rPr lang="en-US" sz="4266" dirty="0"/>
              <a:t>Xamarin</a:t>
            </a:r>
          </a:p>
        </p:txBody>
      </p:sp>
      <p:sp>
        <p:nvSpPr>
          <p:cNvPr id="44" name="Rectangle 43"/>
          <p:cNvSpPr/>
          <p:nvPr/>
        </p:nvSpPr>
        <p:spPr bwMode="auto">
          <a:xfrm>
            <a:off x="1355682" y="2163739"/>
            <a:ext cx="9480637" cy="1465784"/>
          </a:xfrm>
          <a:prstGeom prst="rect">
            <a:avLst/>
          </a:prstGeom>
          <a:solidFill>
            <a:srgbClr val="72ACB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5" name="TextBox 44"/>
          <p:cNvSpPr txBox="1"/>
          <p:nvPr/>
        </p:nvSpPr>
        <p:spPr>
          <a:xfrm>
            <a:off x="1355683" y="2373127"/>
            <a:ext cx="9480636" cy="966677"/>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4400" dirty="0">
                <a:solidFill>
                  <a:schemeClr val="bg1"/>
                </a:solidFill>
                <a:latin typeface="+mj-lt"/>
              </a:rPr>
              <a:t>Common API</a:t>
            </a:r>
          </a:p>
        </p:txBody>
      </p:sp>
      <p:grpSp>
        <p:nvGrpSpPr>
          <p:cNvPr id="10" name="Group 9"/>
          <p:cNvGrpSpPr/>
          <p:nvPr/>
        </p:nvGrpSpPr>
        <p:grpSpPr>
          <a:xfrm>
            <a:off x="1355682" y="4092835"/>
            <a:ext cx="9480637" cy="1420889"/>
            <a:chOff x="1125407" y="4176479"/>
            <a:chExt cx="9481982" cy="1421090"/>
          </a:xfrm>
        </p:grpSpPr>
        <p:pic>
          <p:nvPicPr>
            <p:cNvPr id="9" name="Picture 8" descr="Icon_A.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125407" y="4176480"/>
              <a:ext cx="1061431" cy="1421089"/>
            </a:xfrm>
            <a:prstGeom prst="rect">
              <a:avLst/>
            </a:prstGeom>
          </p:spPr>
        </p:pic>
        <p:pic>
          <p:nvPicPr>
            <p:cNvPr id="65" name="Picture 6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737039" y="4305705"/>
              <a:ext cx="1207292" cy="1080559"/>
            </a:xfrm>
            <a:prstGeom prst="rect">
              <a:avLst/>
            </a:prstGeom>
          </p:spPr>
        </p:pic>
        <p:pic>
          <p:nvPicPr>
            <p:cNvPr id="68" name="Picture 6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494532" y="4305705"/>
              <a:ext cx="1206330" cy="1191619"/>
            </a:xfrm>
            <a:prstGeom prst="rect">
              <a:avLst/>
            </a:prstGeom>
          </p:spPr>
        </p:pic>
        <p:pic>
          <p:nvPicPr>
            <p:cNvPr id="69" name="Picture 6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251063" y="4176480"/>
              <a:ext cx="1137969" cy="1375388"/>
            </a:xfrm>
            <a:prstGeom prst="rect">
              <a:avLst/>
            </a:prstGeom>
          </p:spPr>
        </p:pic>
        <p:pic>
          <p:nvPicPr>
            <p:cNvPr id="70" name="Picture 69"/>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9583500" y="4176479"/>
              <a:ext cx="1023889" cy="1421089"/>
            </a:xfrm>
            <a:prstGeom prst="rect">
              <a:avLst/>
            </a:prstGeom>
          </p:spPr>
        </p:pic>
        <p:pic>
          <p:nvPicPr>
            <p:cNvPr id="71" name="Picture 70"/>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7939233" y="4416765"/>
              <a:ext cx="1094067" cy="1080559"/>
            </a:xfrm>
            <a:prstGeom prst="rect">
              <a:avLst/>
            </a:prstGeom>
          </p:spPr>
        </p:pic>
      </p:grpSp>
      <p:sp>
        <p:nvSpPr>
          <p:cNvPr id="81" name="Title 1"/>
          <p:cNvSpPr txBox="1">
            <a:spLocks/>
          </p:cNvSpPr>
          <p:nvPr/>
        </p:nvSpPr>
        <p:spPr>
          <a:xfrm>
            <a:off x="6005629" y="503894"/>
            <a:ext cx="5709319" cy="514897"/>
          </a:xfrm>
          <a:prstGeom prst="rect">
            <a:avLst/>
          </a:prstGeom>
        </p:spPr>
        <p:txBody>
          <a:bodyPr vert="horz" wrap="square" lIns="146284" tIns="91427" rIns="146284" bIns="91427"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a:t>github.com/xamarin/plugins</a:t>
            </a:r>
          </a:p>
          <a:p>
            <a:pPr algn="ctr"/>
            <a:endParaRPr lang="en-US" sz="2800"/>
          </a:p>
        </p:txBody>
      </p:sp>
    </p:spTree>
    <p:extLst>
      <p:ext uri="{BB962C8B-B14F-4D97-AF65-F5344CB8AC3E}">
        <p14:creationId xmlns:p14="http://schemas.microsoft.com/office/powerpoint/2010/main" val="558214594"/>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5294" dirty="0"/>
              <a:t>DEMO: </a:t>
            </a:r>
            <a:r>
              <a:rPr lang="es-ES" sz="5294" dirty="0" err="1"/>
              <a:t>Plugins</a:t>
            </a:r>
            <a:endParaRPr lang="es-ES" sz="5294" dirty="0"/>
          </a:p>
        </p:txBody>
      </p:sp>
      <p:sp>
        <p:nvSpPr>
          <p:cNvPr id="5" name="Marcador de texto 4"/>
          <p:cNvSpPr>
            <a:spLocks noGrp="1"/>
          </p:cNvSpPr>
          <p:nvPr>
            <p:ph type="subTitle" idx="1"/>
          </p:nvPr>
        </p:nvSpPr>
        <p:spPr/>
        <p:txBody>
          <a:bodyPr/>
          <a:lstStyle/>
          <a:p>
            <a:r>
              <a:rPr lang="es-ES" dirty="0"/>
              <a:t>Posición GPS</a:t>
            </a:r>
          </a:p>
        </p:txBody>
      </p:sp>
    </p:spTree>
    <p:extLst>
      <p:ext uri="{BB962C8B-B14F-4D97-AF65-F5344CB8AC3E}">
        <p14:creationId xmlns:p14="http://schemas.microsoft.com/office/powerpoint/2010/main" val="41315242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34407" y="2835872"/>
            <a:ext cx="7020290" cy="402164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758929" y="2383172"/>
            <a:ext cx="10971244" cy="1193630"/>
          </a:xfrm>
          <a:prstGeom prst="rect">
            <a:avLst/>
          </a:prstGeom>
        </p:spPr>
        <p:txBody>
          <a:bodyPr vert="horz" lIns="121903" tIns="60952" rIns="121903" bIns="60952"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7842" spc="-400" dirty="0">
                <a:solidFill>
                  <a:schemeClr val="tx2">
                    <a:lumMod val="75000"/>
                  </a:schemeClr>
                </a:solidFill>
              </a:rPr>
              <a:t>No dudéis en preguntar!</a:t>
            </a:r>
          </a:p>
        </p:txBody>
      </p:sp>
    </p:spTree>
    <p:extLst>
      <p:ext uri="{BB962C8B-B14F-4D97-AF65-F5344CB8AC3E}">
        <p14:creationId xmlns:p14="http://schemas.microsoft.com/office/powerpoint/2010/main" val="3819244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Introducción</a:t>
            </a:r>
            <a:r>
              <a:rPr lang="en-US" dirty="0"/>
              <a:t> a Xamarin</a:t>
            </a:r>
          </a:p>
        </p:txBody>
      </p:sp>
    </p:spTree>
    <p:extLst>
      <p:ext uri="{BB962C8B-B14F-4D97-AF65-F5344CB8AC3E}">
        <p14:creationId xmlns:p14="http://schemas.microsoft.com/office/powerpoint/2010/main" val="29895052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0378" y="497180"/>
            <a:ext cx="10971244" cy="1142838"/>
          </a:xfrm>
        </p:spPr>
        <p:txBody>
          <a:bodyPr/>
          <a:lstStyle/>
          <a:p>
            <a:pPr algn="ctr"/>
            <a:r>
              <a:rPr lang="en-US" sz="3200" dirty="0"/>
              <a:t>Xamarin – </a:t>
            </a:r>
            <a:r>
              <a:rPr lang="en-US" sz="3200" dirty="0" err="1"/>
              <a:t>Solución</a:t>
            </a:r>
            <a:r>
              <a:rPr lang="en-US" sz="3200" dirty="0"/>
              <a:t> </a:t>
            </a:r>
            <a:r>
              <a:rPr lang="en-US" sz="3200" dirty="0" err="1"/>
              <a:t>completa</a:t>
            </a:r>
            <a:r>
              <a:rPr lang="en-US" sz="3200" dirty="0"/>
              <a:t> para el Desarrollo </a:t>
            </a:r>
            <a:r>
              <a:rPr lang="en-US" sz="3200" dirty="0" err="1"/>
              <a:t>móvil</a:t>
            </a:r>
            <a:endParaRPr lang="en-US" sz="3200" dirty="0"/>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2091609" y="2993845"/>
            <a:ext cx="18285407" cy="228568"/>
          </a:xfrm>
          <a:prstGeom prst="rect">
            <a:avLst/>
          </a:prstGeom>
        </p:spPr>
      </p:pic>
      <p:pic>
        <p:nvPicPr>
          <p:cNvPr id="7" name="Picture 6"/>
          <p:cNvPicPr>
            <a:picLocks noChangeAspect="1"/>
          </p:cNvPicPr>
          <p:nvPr/>
        </p:nvPicPr>
        <p:blipFill>
          <a:blip r:embed="rId4"/>
          <a:stretch>
            <a:fillRect/>
          </a:stretch>
        </p:blipFill>
        <p:spPr>
          <a:xfrm>
            <a:off x="2296264" y="2316931"/>
            <a:ext cx="2587880" cy="2635089"/>
          </a:xfrm>
          <a:prstGeom prst="rect">
            <a:avLst/>
          </a:prstGeom>
        </p:spPr>
      </p:pic>
      <p:pic>
        <p:nvPicPr>
          <p:cNvPr id="8" name="Picture 7"/>
          <p:cNvPicPr>
            <a:picLocks noChangeAspect="1"/>
          </p:cNvPicPr>
          <p:nvPr/>
        </p:nvPicPr>
        <p:blipFill>
          <a:blip r:embed="rId5"/>
          <a:stretch>
            <a:fillRect/>
          </a:stretch>
        </p:blipFill>
        <p:spPr>
          <a:xfrm>
            <a:off x="4808569" y="2316931"/>
            <a:ext cx="2583589" cy="2635089"/>
          </a:xfrm>
          <a:prstGeom prst="rect">
            <a:avLst/>
          </a:prstGeom>
        </p:spPr>
      </p:pic>
      <p:pic>
        <p:nvPicPr>
          <p:cNvPr id="9" name="Picture 8"/>
          <p:cNvPicPr>
            <a:picLocks noChangeAspect="1"/>
          </p:cNvPicPr>
          <p:nvPr/>
        </p:nvPicPr>
        <p:blipFill>
          <a:blip r:embed="rId6"/>
          <a:stretch>
            <a:fillRect/>
          </a:stretch>
        </p:blipFill>
        <p:spPr>
          <a:xfrm>
            <a:off x="-216043" y="2316931"/>
            <a:ext cx="2587880" cy="2635089"/>
          </a:xfrm>
          <a:prstGeom prst="rect">
            <a:avLst/>
          </a:prstGeom>
        </p:spPr>
      </p:pic>
      <p:pic>
        <p:nvPicPr>
          <p:cNvPr id="10" name="Picture 9"/>
          <p:cNvPicPr>
            <a:picLocks noChangeAspect="1"/>
          </p:cNvPicPr>
          <p:nvPr/>
        </p:nvPicPr>
        <p:blipFill>
          <a:blip r:embed="rId7"/>
          <a:stretch>
            <a:fillRect/>
          </a:stretch>
        </p:blipFill>
        <p:spPr>
          <a:xfrm>
            <a:off x="9828894" y="2316931"/>
            <a:ext cx="2587880" cy="2635089"/>
          </a:xfrm>
          <a:prstGeom prst="rect">
            <a:avLst/>
          </a:prstGeom>
        </p:spPr>
      </p:pic>
      <p:pic>
        <p:nvPicPr>
          <p:cNvPr id="11" name="Picture 10"/>
          <p:cNvPicPr>
            <a:picLocks noChangeAspect="1"/>
          </p:cNvPicPr>
          <p:nvPr/>
        </p:nvPicPr>
        <p:blipFill>
          <a:blip r:embed="rId8"/>
          <a:stretch>
            <a:fillRect/>
          </a:stretch>
        </p:blipFill>
        <p:spPr>
          <a:xfrm>
            <a:off x="7316586" y="2316931"/>
            <a:ext cx="2587880" cy="2635089"/>
          </a:xfrm>
          <a:prstGeom prst="rect">
            <a:avLst/>
          </a:prstGeom>
        </p:spPr>
      </p:pic>
      <p:sp>
        <p:nvSpPr>
          <p:cNvPr id="12" name="Rectangle 11"/>
          <p:cNvSpPr/>
          <p:nvPr/>
        </p:nvSpPr>
        <p:spPr bwMode="auto">
          <a:xfrm>
            <a:off x="1" y="3899326"/>
            <a:ext cx="12192000" cy="1485689"/>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27" tIns="91427" rIns="34289" bIns="34289" rtlCol="0" anchor="b" anchorCtr="0"/>
          <a:lstStyle/>
          <a:p>
            <a:pPr algn="ctr" defTabSz="932251"/>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80184" y="4226854"/>
            <a:ext cx="1987048" cy="627827"/>
          </a:xfrm>
          <a:prstGeom prst="rect">
            <a:avLst/>
          </a:prstGeom>
          <a:noFill/>
        </p:spPr>
        <p:txBody>
          <a:bodyPr wrap="square" lIns="182854" tIns="146284" rIns="182854" bIns="14628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Develop</a:t>
            </a:r>
          </a:p>
        </p:txBody>
      </p:sp>
      <p:sp>
        <p:nvSpPr>
          <p:cNvPr id="14" name="TextBox 13"/>
          <p:cNvSpPr txBox="1"/>
          <p:nvPr/>
        </p:nvSpPr>
        <p:spPr>
          <a:xfrm>
            <a:off x="2592490" y="4297368"/>
            <a:ext cx="1987048" cy="627827"/>
          </a:xfrm>
          <a:prstGeom prst="rect">
            <a:avLst/>
          </a:prstGeom>
          <a:noFill/>
        </p:spPr>
        <p:txBody>
          <a:bodyPr wrap="square" lIns="182854" tIns="146284" rIns="182854" bIns="146284" rtlCol="0">
            <a:spAutoFit/>
          </a:bodyPr>
          <a:lstStyle/>
          <a:p>
            <a:pPr algn="ctr">
              <a:lnSpc>
                <a:spcPct val="90000"/>
              </a:lnSpc>
              <a:spcAft>
                <a:spcPts val="600"/>
              </a:spcAft>
            </a:pPr>
            <a:r>
              <a:rPr lang="en-US" sz="2400" dirty="0" err="1">
                <a:gradFill>
                  <a:gsLst>
                    <a:gs pos="2917">
                      <a:schemeClr val="tx1"/>
                    </a:gs>
                    <a:gs pos="30000">
                      <a:schemeClr val="tx1"/>
                    </a:gs>
                  </a:gsLst>
                  <a:lin ang="5400000" scaled="0"/>
                </a:gradFill>
              </a:rPr>
              <a:t>Testear</a:t>
            </a:r>
            <a:endParaRPr lang="en-US" sz="2400" dirty="0">
              <a:gradFill>
                <a:gsLst>
                  <a:gs pos="2917">
                    <a:schemeClr val="tx1"/>
                  </a:gs>
                  <a:gs pos="30000">
                    <a:schemeClr val="tx1"/>
                  </a:gs>
                </a:gsLst>
                <a:lin ang="5400000" scaled="0"/>
              </a:gradFill>
            </a:endParaRPr>
          </a:p>
        </p:txBody>
      </p:sp>
      <p:sp>
        <p:nvSpPr>
          <p:cNvPr id="15" name="TextBox 14"/>
          <p:cNvSpPr txBox="1"/>
          <p:nvPr/>
        </p:nvSpPr>
        <p:spPr>
          <a:xfrm>
            <a:off x="5101105" y="4297368"/>
            <a:ext cx="1987048" cy="627827"/>
          </a:xfrm>
          <a:prstGeom prst="rect">
            <a:avLst/>
          </a:prstGeom>
          <a:noFill/>
        </p:spPr>
        <p:txBody>
          <a:bodyPr wrap="square" lIns="182854" tIns="146284" rIns="182854" bIns="14628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Build</a:t>
            </a:r>
          </a:p>
        </p:txBody>
      </p:sp>
      <p:sp>
        <p:nvSpPr>
          <p:cNvPr id="16" name="TextBox 15"/>
          <p:cNvSpPr txBox="1"/>
          <p:nvPr/>
        </p:nvSpPr>
        <p:spPr>
          <a:xfrm>
            <a:off x="7617002" y="4324245"/>
            <a:ext cx="1987048" cy="627827"/>
          </a:xfrm>
          <a:prstGeom prst="rect">
            <a:avLst/>
          </a:prstGeom>
          <a:noFill/>
        </p:spPr>
        <p:txBody>
          <a:bodyPr wrap="square" lIns="182854" tIns="146284" rIns="182854" bIns="146284" rtlCol="0">
            <a:spAutoFit/>
          </a:bodyPr>
          <a:lstStyle/>
          <a:p>
            <a:pPr algn="ctr">
              <a:lnSpc>
                <a:spcPct val="90000"/>
              </a:lnSpc>
              <a:spcAft>
                <a:spcPts val="600"/>
              </a:spcAft>
            </a:pPr>
            <a:r>
              <a:rPr lang="en-US" sz="2400" dirty="0" err="1">
                <a:gradFill>
                  <a:gsLst>
                    <a:gs pos="2917">
                      <a:schemeClr val="tx1"/>
                    </a:gs>
                    <a:gs pos="30000">
                      <a:schemeClr val="tx1"/>
                    </a:gs>
                  </a:gsLst>
                  <a:lin ang="5400000" scaled="0"/>
                </a:gradFill>
              </a:rPr>
              <a:t>Distribuir</a:t>
            </a:r>
            <a:endParaRPr lang="en-US" sz="2400" dirty="0">
              <a:gradFill>
                <a:gsLst>
                  <a:gs pos="2917">
                    <a:schemeClr val="tx1"/>
                  </a:gs>
                  <a:gs pos="30000">
                    <a:schemeClr val="tx1"/>
                  </a:gs>
                </a:gsLst>
                <a:lin ang="5400000" scaled="0"/>
              </a:gradFill>
            </a:endParaRPr>
          </a:p>
        </p:txBody>
      </p:sp>
      <p:sp>
        <p:nvSpPr>
          <p:cNvPr id="17" name="TextBox 16"/>
          <p:cNvSpPr txBox="1"/>
          <p:nvPr/>
        </p:nvSpPr>
        <p:spPr>
          <a:xfrm>
            <a:off x="10129310" y="4297369"/>
            <a:ext cx="1987048" cy="627827"/>
          </a:xfrm>
          <a:prstGeom prst="rect">
            <a:avLst/>
          </a:prstGeom>
          <a:noFill/>
        </p:spPr>
        <p:txBody>
          <a:bodyPr wrap="square" lIns="182854" tIns="146284" rIns="182854" bIns="146284" rtlCol="0">
            <a:spAutoFit/>
          </a:bodyPr>
          <a:lstStyle/>
          <a:p>
            <a:pPr algn="ctr">
              <a:lnSpc>
                <a:spcPct val="90000"/>
              </a:lnSpc>
              <a:spcAft>
                <a:spcPts val="600"/>
              </a:spcAft>
            </a:pPr>
            <a:r>
              <a:rPr lang="en-US" sz="2400" dirty="0" err="1">
                <a:gradFill>
                  <a:gsLst>
                    <a:gs pos="2917">
                      <a:schemeClr val="tx1"/>
                    </a:gs>
                    <a:gs pos="30000">
                      <a:schemeClr val="tx1"/>
                    </a:gs>
                  </a:gsLst>
                  <a:lin ang="5400000" scaled="0"/>
                </a:gradFill>
              </a:rPr>
              <a:t>Monitorear</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16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7184704" y="2535500"/>
            <a:ext cx="2117353" cy="2544493"/>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solidFill>
                  <a:srgbClr val="00BBF1"/>
                </a:solidFill>
                <a:ea typeface="Segoe UI" pitchFamily="34" charset="0"/>
                <a:cs typeface="Segoe UI" pitchFamily="34" charset="0"/>
              </a:rPr>
              <a:t> </a:t>
            </a:r>
          </a:p>
        </p:txBody>
      </p:sp>
      <p:sp>
        <p:nvSpPr>
          <p:cNvPr id="33" name="Rectangle 32"/>
          <p:cNvSpPr/>
          <p:nvPr/>
        </p:nvSpPr>
        <p:spPr bwMode="auto">
          <a:xfrm>
            <a:off x="7181823" y="2535501"/>
            <a:ext cx="2117353" cy="8065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12" name="Rectangle 11"/>
          <p:cNvSpPr/>
          <p:nvPr/>
        </p:nvSpPr>
        <p:spPr bwMode="auto">
          <a:xfrm>
            <a:off x="5041877" y="2535500"/>
            <a:ext cx="2117353" cy="2544493"/>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5048018" y="2535501"/>
            <a:ext cx="2108332" cy="8065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892826" y="2535500"/>
            <a:ext cx="2117353" cy="2544493"/>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903520" y="2535501"/>
            <a:ext cx="2112799" cy="8065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70067" y="290404"/>
            <a:ext cx="11654187" cy="899410"/>
          </a:xfrm>
        </p:spPr>
        <p:txBody>
          <a:bodyPr/>
          <a:lstStyle/>
          <a:p>
            <a:pPr algn="ctr"/>
            <a:r>
              <a:rPr lang="en-US" dirty="0" err="1"/>
              <a:t>Código</a:t>
            </a:r>
            <a:r>
              <a:rPr lang="en-US" dirty="0"/>
              <a:t> </a:t>
            </a:r>
            <a:r>
              <a:rPr lang="en-US" dirty="0" err="1"/>
              <a:t>nativo</a:t>
            </a:r>
            <a:endParaRPr lang="en-US" dirty="0"/>
          </a:p>
        </p:txBody>
      </p:sp>
      <p:sp>
        <p:nvSpPr>
          <p:cNvPr id="21" name="TextBox 20"/>
          <p:cNvSpPr txBox="1"/>
          <p:nvPr/>
        </p:nvSpPr>
        <p:spPr>
          <a:xfrm>
            <a:off x="2903520" y="2607970"/>
            <a:ext cx="2103779" cy="621514"/>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157" dirty="0">
                <a:solidFill>
                  <a:schemeClr val="bg1"/>
                </a:solidFill>
              </a:rPr>
              <a:t>iOS</a:t>
            </a:r>
          </a:p>
        </p:txBody>
      </p:sp>
      <p:sp>
        <p:nvSpPr>
          <p:cNvPr id="22" name="TextBox 21"/>
          <p:cNvSpPr txBox="1"/>
          <p:nvPr/>
        </p:nvSpPr>
        <p:spPr>
          <a:xfrm>
            <a:off x="7192516" y="2620418"/>
            <a:ext cx="2103779" cy="621514"/>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157" dirty="0">
                <a:solidFill>
                  <a:schemeClr val="bg1"/>
                </a:solidFill>
              </a:rPr>
              <a:t>Windows</a:t>
            </a:r>
          </a:p>
        </p:txBody>
      </p:sp>
      <p:sp>
        <p:nvSpPr>
          <p:cNvPr id="23" name="TextBox 22"/>
          <p:cNvSpPr txBox="1"/>
          <p:nvPr/>
        </p:nvSpPr>
        <p:spPr>
          <a:xfrm>
            <a:off x="5048016" y="2620418"/>
            <a:ext cx="2103779" cy="621514"/>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157" dirty="0">
                <a:solidFill>
                  <a:schemeClr val="bg1"/>
                </a:solidFill>
              </a:rPr>
              <a:t>Android</a:t>
            </a:r>
          </a:p>
        </p:txBody>
      </p:sp>
      <p:sp>
        <p:nvSpPr>
          <p:cNvPr id="24" name="TextBox 23"/>
          <p:cNvSpPr txBox="1"/>
          <p:nvPr/>
        </p:nvSpPr>
        <p:spPr>
          <a:xfrm>
            <a:off x="2906400" y="3917321"/>
            <a:ext cx="2103779" cy="893068"/>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961" dirty="0">
                <a:solidFill>
                  <a:schemeClr val="bg1"/>
                </a:solidFill>
              </a:rPr>
              <a:t>Objective-C</a:t>
            </a:r>
          </a:p>
          <a:p>
            <a:pPr algn="ctr" defTabSz="913949" fontAlgn="base">
              <a:spcBef>
                <a:spcPct val="0"/>
              </a:spcBef>
              <a:spcAft>
                <a:spcPct val="0"/>
              </a:spcAft>
            </a:pPr>
            <a:r>
              <a:rPr lang="en-US" sz="1961" dirty="0">
                <a:solidFill>
                  <a:schemeClr val="bg1"/>
                </a:solidFill>
                <a:latin typeface="+mj-lt"/>
              </a:rPr>
              <a:t>Xcode</a:t>
            </a:r>
          </a:p>
        </p:txBody>
      </p:sp>
      <p:sp>
        <p:nvSpPr>
          <p:cNvPr id="25" name="TextBox 24"/>
          <p:cNvSpPr txBox="1"/>
          <p:nvPr/>
        </p:nvSpPr>
        <p:spPr>
          <a:xfrm>
            <a:off x="7195398" y="3917321"/>
            <a:ext cx="2103779" cy="893068"/>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961" dirty="0">
                <a:solidFill>
                  <a:schemeClr val="bg1"/>
                </a:solidFill>
              </a:rPr>
              <a:t>C#</a:t>
            </a:r>
          </a:p>
          <a:p>
            <a:pPr algn="ctr" defTabSz="913949" fontAlgn="base">
              <a:spcBef>
                <a:spcPct val="0"/>
              </a:spcBef>
              <a:spcAft>
                <a:spcPct val="0"/>
              </a:spcAft>
            </a:pPr>
            <a:r>
              <a:rPr lang="en-US" sz="1961" dirty="0">
                <a:solidFill>
                  <a:schemeClr val="bg1"/>
                </a:solidFill>
                <a:latin typeface="+mj-lt"/>
              </a:rPr>
              <a:t>Visual Studio</a:t>
            </a:r>
          </a:p>
        </p:txBody>
      </p:sp>
      <p:sp>
        <p:nvSpPr>
          <p:cNvPr id="26" name="TextBox 25"/>
          <p:cNvSpPr txBox="1"/>
          <p:nvPr/>
        </p:nvSpPr>
        <p:spPr>
          <a:xfrm>
            <a:off x="5050897" y="3917321"/>
            <a:ext cx="2103779" cy="893068"/>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1961" dirty="0">
                <a:solidFill>
                  <a:schemeClr val="bg1"/>
                </a:solidFill>
              </a:rPr>
              <a:t>Java</a:t>
            </a:r>
          </a:p>
          <a:p>
            <a:pPr algn="ctr" defTabSz="913949" fontAlgn="base">
              <a:spcBef>
                <a:spcPct val="0"/>
              </a:spcBef>
              <a:spcAft>
                <a:spcPct val="0"/>
              </a:spcAft>
            </a:pPr>
            <a:r>
              <a:rPr lang="en-US" sz="1961" dirty="0">
                <a:solidFill>
                  <a:schemeClr val="bg1"/>
                </a:solidFill>
                <a:latin typeface="+mj-lt"/>
              </a:rPr>
              <a:t>Android Studio</a:t>
            </a:r>
          </a:p>
        </p:txBody>
      </p:sp>
      <p:sp>
        <p:nvSpPr>
          <p:cNvPr id="28" name="TextBox 27"/>
          <p:cNvSpPr txBox="1"/>
          <p:nvPr/>
        </p:nvSpPr>
        <p:spPr>
          <a:xfrm>
            <a:off x="419448" y="5640540"/>
            <a:ext cx="11353105" cy="1013759"/>
          </a:xfrm>
          <a:prstGeom prst="rect">
            <a:avLst/>
          </a:prstGeom>
          <a:noFill/>
        </p:spPr>
        <p:txBody>
          <a:bodyPr wrap="square" lIns="179259" tIns="143407" rIns="179259" bIns="143407" rtlCol="0">
            <a:spAutoFit/>
          </a:bodyPr>
          <a:lstStyle/>
          <a:p>
            <a:pPr algn="ctr" defTabSz="913949" fontAlgn="base">
              <a:spcBef>
                <a:spcPct val="0"/>
              </a:spcBef>
              <a:spcAft>
                <a:spcPct val="0"/>
              </a:spcAft>
            </a:pPr>
            <a:r>
              <a:rPr lang="en-US" sz="2353" dirty="0"/>
              <a:t>No se </a:t>
            </a:r>
            <a:r>
              <a:rPr lang="en-US" sz="2353" dirty="0" err="1"/>
              <a:t>comparte</a:t>
            </a:r>
            <a:r>
              <a:rPr lang="en-US" sz="2353" dirty="0"/>
              <a:t> </a:t>
            </a:r>
            <a:r>
              <a:rPr lang="en-US" sz="2353" dirty="0" err="1"/>
              <a:t>código</a:t>
            </a:r>
            <a:r>
              <a:rPr lang="en-US" sz="2353" dirty="0"/>
              <a:t> </a:t>
            </a:r>
            <a:r>
              <a:rPr lang="en-US" sz="2353" dirty="0">
                <a:solidFill>
                  <a:schemeClr val="bg2">
                    <a:lumMod val="50000"/>
                  </a:schemeClr>
                </a:solidFill>
              </a:rPr>
              <a:t>•</a:t>
            </a:r>
            <a:r>
              <a:rPr lang="en-US" sz="2353" dirty="0"/>
              <a:t> </a:t>
            </a:r>
            <a:r>
              <a:rPr lang="en-US" sz="2353" dirty="0" err="1"/>
              <a:t>Diferentes</a:t>
            </a:r>
            <a:r>
              <a:rPr lang="en-US" sz="2353" dirty="0"/>
              <a:t> </a:t>
            </a:r>
            <a:r>
              <a:rPr lang="en-US" sz="2353" dirty="0" err="1"/>
              <a:t>lenguajes</a:t>
            </a:r>
            <a:r>
              <a:rPr lang="en-US" sz="2353" dirty="0"/>
              <a:t> &amp; </a:t>
            </a:r>
            <a:r>
              <a:rPr lang="en-US" sz="2353" dirty="0" err="1"/>
              <a:t>entornos</a:t>
            </a:r>
            <a:r>
              <a:rPr lang="en-US" sz="2353" dirty="0"/>
              <a:t> de </a:t>
            </a:r>
            <a:r>
              <a:rPr lang="en-US" sz="2353" dirty="0" err="1"/>
              <a:t>desarrollo</a:t>
            </a:r>
            <a:r>
              <a:rPr lang="en-US" sz="2353" dirty="0"/>
              <a:t> </a:t>
            </a:r>
            <a:r>
              <a:rPr lang="en-US" sz="2353" dirty="0">
                <a:solidFill>
                  <a:schemeClr val="bg2">
                    <a:lumMod val="50000"/>
                  </a:schemeClr>
                </a:solidFill>
              </a:rPr>
              <a:t>•</a:t>
            </a:r>
            <a:r>
              <a:rPr lang="en-US" sz="2353" dirty="0"/>
              <a:t> </a:t>
            </a:r>
            <a:r>
              <a:rPr lang="en-US" sz="2353" dirty="0" err="1"/>
              <a:t>Diferentes</a:t>
            </a:r>
            <a:r>
              <a:rPr lang="en-US" sz="2353" dirty="0"/>
              <a:t> </a:t>
            </a:r>
            <a:r>
              <a:rPr lang="en-US" sz="2353" dirty="0" err="1"/>
              <a:t>equipos</a:t>
            </a:r>
            <a:endParaRPr lang="en-US" sz="2353" dirty="0">
              <a:gradFill>
                <a:gsLst>
                  <a:gs pos="2917">
                    <a:schemeClr val="tx1"/>
                  </a:gs>
                  <a:gs pos="30000">
                    <a:schemeClr val="tx1"/>
                  </a:gs>
                </a:gsLst>
                <a:lin ang="5400000" scaled="0"/>
              </a:gradFill>
            </a:endParaRPr>
          </a:p>
        </p:txBody>
      </p:sp>
      <p:sp>
        <p:nvSpPr>
          <p:cNvPr id="29" name="Left Brace 28"/>
          <p:cNvSpPr/>
          <p:nvPr/>
        </p:nvSpPr>
        <p:spPr>
          <a:xfrm rot="5400000">
            <a:off x="5980075" y="96673"/>
            <a:ext cx="231854" cy="10730674"/>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6">
              <a:ln w="38100" cmpd="sng">
                <a:solidFill>
                  <a:srgbClr val="000000"/>
                </a:solidFill>
                <a:prstDash val="dash"/>
              </a:ln>
            </a:endParaRPr>
          </a:p>
        </p:txBody>
      </p:sp>
      <p:grpSp>
        <p:nvGrpSpPr>
          <p:cNvPr id="46" name="Group 45"/>
          <p:cNvGrpSpPr/>
          <p:nvPr/>
        </p:nvGrpSpPr>
        <p:grpSpPr>
          <a:xfrm>
            <a:off x="3568172" y="1563876"/>
            <a:ext cx="787210" cy="787210"/>
            <a:chOff x="2057400" y="2654300"/>
            <a:chExt cx="1028700" cy="1028700"/>
          </a:xfrm>
        </p:grpSpPr>
        <p:sp>
          <p:nvSpPr>
            <p:cNvPr id="47" name="Oval 46"/>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5717223" y="1560929"/>
            <a:ext cx="787210" cy="787210"/>
            <a:chOff x="3810000" y="3073400"/>
            <a:chExt cx="1028700" cy="1028700"/>
          </a:xfrm>
        </p:grpSpPr>
        <p:sp>
          <p:nvSpPr>
            <p:cNvPr id="50" name="Oval 49"/>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7860050" y="1573377"/>
            <a:ext cx="787210" cy="787210"/>
            <a:chOff x="6083300" y="3073400"/>
            <a:chExt cx="1028700" cy="1028700"/>
          </a:xfrm>
        </p:grpSpPr>
        <p:sp>
          <p:nvSpPr>
            <p:cNvPr id="53" name="Oval 52"/>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30" tIns="89630" rIns="33615" bIns="33615" rtlCol="0" anchor="b" anchorCtr="0"/>
            <a:lstStyle/>
            <a:p>
              <a:pPr algn="ctr" defTabSz="913886"/>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Tree>
    <p:extLst>
      <p:ext uri="{BB962C8B-B14F-4D97-AF65-F5344CB8AC3E}">
        <p14:creationId xmlns:p14="http://schemas.microsoft.com/office/powerpoint/2010/main" val="3906748431"/>
      </p:ext>
    </p:extLst>
  </p:cSld>
  <p:clrMapOvr>
    <a:masterClrMapping/>
  </p:clrMapOvr>
  <p:transition>
    <p:fade/>
  </p:transition>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odule xmlns="EEE5B532-0FC6-42A2-92D4-EABE09DEBFCC" xsi:nil="true"/>
    <Status xmlns="EEE5B532-0FC6-42A2-92D4-EABE09DEBFCC">Final</Status>
    <Content_x0020_Type xmlns="EEE5B532-0FC6-42A2-92D4-EABE09DEBFCC">Slide Presentation</Content_x0020_Typ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7A91A40830EBD43BE524A7CE4B3AE1E" ma:contentTypeVersion="" ma:contentTypeDescription="Create a new document." ma:contentTypeScope="" ma:versionID="564620281baef6ba28e9e829bb933c81">
  <xsd:schema xmlns:xsd="http://www.w3.org/2001/XMLSchema" xmlns:xs="http://www.w3.org/2001/XMLSchema" xmlns:p="http://schemas.microsoft.com/office/2006/metadata/properties" xmlns:ns2="EEE5B532-0FC6-42A2-92D4-EABE09DEBFCC" targetNamespace="http://schemas.microsoft.com/office/2006/metadata/properties" ma:root="true" ma:fieldsID="e0bdcf4237a0a33696396f5b9319db96" ns2:_="">
    <xsd:import namespace="EEE5B532-0FC6-42A2-92D4-EABE09DEBFCC"/>
    <xsd:element name="properties">
      <xsd:complexType>
        <xsd:sequence>
          <xsd:element name="documentManagement">
            <xsd:complexType>
              <xsd:all>
                <xsd:element ref="ns2:Content_x0020_Type"/>
                <xsd:element ref="ns2:Module" minOccurs="0"/>
                <xsd:element ref="ns2:Status"/>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E5B532-0FC6-42A2-92D4-EABE09DEBFCC" elementFormDefault="qualified">
    <xsd:import namespace="http://schemas.microsoft.com/office/2006/documentManagement/types"/>
    <xsd:import namespace="http://schemas.microsoft.com/office/infopath/2007/PartnerControls"/>
    <xsd:element name="Content_x0020_Type" ma:index="8" ma:displayName="Content Type" ma:format="Dropdown" ma:internalName="Content_x0020_Type">
      <xsd:simpleType>
        <xsd:restriction base="dms:Choice">
          <xsd:enumeration value="Assessment"/>
          <xsd:enumeration value="Assessment Policheck"/>
          <xsd:enumeration value="Break Slides"/>
          <xsd:enumeration value="CC File"/>
          <xsd:enumeration value="CC Policheck"/>
          <xsd:enumeration value="Instructor Image"/>
          <xsd:enumeration value="Outline/Meeting Recordings"/>
          <xsd:enumeration value="Slide Presentation"/>
          <xsd:enumeration value="Slide Presentation Policheck"/>
          <xsd:enumeration value="SME Recruitment"/>
          <xsd:enumeration value="Video"/>
        </xsd:restriction>
      </xsd:simpleType>
    </xsd:element>
    <xsd:element name="Module" ma:index="9" nillable="true" ma:displayName="Module" ma:decimals="0" ma:internalName="Module" ma:percentage="FALSE">
      <xsd:simpleType>
        <xsd:restriction base="dms:Number">
          <xsd:maxInclusive value="40"/>
          <xsd:minInclusive value="1"/>
        </xsd:restriction>
      </xsd:simpleType>
    </xsd:element>
    <xsd:element name="Status" ma:index="10" ma:displayName="Status" ma:default="Draft" ma:format="Dropdown" ma:internalName="Status">
      <xsd:simpleType>
        <xsd:restriction base="dms:Choice">
          <xsd:enumeration value="Draft"/>
          <xsd:enumeration value="Final"/>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F5E1494-6B65-4E1E-9729-2B216CB62627}">
  <ds:schemaRefs>
    <ds:schemaRef ds:uri="http://purl.org/dc/terms/"/>
    <ds:schemaRef ds:uri="http://schemas.openxmlformats.org/package/2006/metadata/core-properties"/>
    <ds:schemaRef ds:uri="http://purl.org/dc/dcmitype/"/>
    <ds:schemaRef ds:uri="EEE5B532-0FC6-42A2-92D4-EABE09DEBFCC"/>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6A11EA6-2FC2-46BC-88D1-DD1545DDA3D6}">
  <ds:schemaRefs>
    <ds:schemaRef ds:uri="http://schemas.microsoft.com/sharepoint/v3/contenttype/forms"/>
  </ds:schemaRefs>
</ds:datastoreItem>
</file>

<file path=customXml/itemProps3.xml><?xml version="1.0" encoding="utf-8"?>
<ds:datastoreItem xmlns:ds="http://schemas.openxmlformats.org/officeDocument/2006/customXml" ds:itemID="{DE9A42DE-7C1D-459D-B825-997C7A9B9B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E5B532-0FC6-42A2-92D4-EABE09DEBF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 Theme</Template>
  <TotalTime>0</TotalTime>
  <Words>2084</Words>
  <Application>Microsoft Office PowerPoint</Application>
  <PresentationFormat>Panorámica</PresentationFormat>
  <Paragraphs>549</Paragraphs>
  <Slides>54</Slides>
  <Notes>36</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54</vt:i4>
      </vt:variant>
    </vt:vector>
  </HeadingPairs>
  <TitlesOfParts>
    <vt:vector size="66" baseType="lpstr">
      <vt:lpstr>Arial</vt:lpstr>
      <vt:lpstr>Calibri</vt:lpstr>
      <vt:lpstr>Consolas</vt:lpstr>
      <vt:lpstr>Helvetica</vt:lpstr>
      <vt:lpstr>Helvetica Light</vt:lpstr>
      <vt:lpstr>Myriad Pro</vt:lpstr>
      <vt:lpstr>Neo Sans Std Medium</vt:lpstr>
      <vt:lpstr>Segoe UI</vt:lpstr>
      <vt:lpstr>Segoe UI </vt:lpstr>
      <vt:lpstr>Segoe UI Light</vt:lpstr>
      <vt:lpstr>Wingdings</vt:lpstr>
      <vt:lpstr>PPT%20Theme</vt:lpstr>
      <vt:lpstr>Presentación de PowerPoint</vt:lpstr>
      <vt:lpstr>Taller Xamarin</vt:lpstr>
      <vt:lpstr>¿Qué vamos a ver?</vt:lpstr>
      <vt:lpstr>Introducción al taller</vt:lpstr>
      <vt:lpstr>El taller</vt:lpstr>
      <vt:lpstr>Presentación de PowerPoint</vt:lpstr>
      <vt:lpstr>Introducción a Xamarin</vt:lpstr>
      <vt:lpstr>Xamarin – Solución completa para el Desarrollo móvil</vt:lpstr>
      <vt:lpstr>Código nativo</vt:lpstr>
      <vt:lpstr>Escribe una vez, corre en todos</vt:lpstr>
      <vt:lpstr>El enfoque de Xamarin</vt:lpstr>
      <vt:lpstr>Xamarin + Xamarin.Forms</vt:lpstr>
      <vt:lpstr>El enfoque de Xamarin</vt:lpstr>
      <vt:lpstr>Presentación de PowerPoint</vt:lpstr>
      <vt:lpstr>Rendimiento nativo</vt:lpstr>
      <vt:lpstr>Open Source – open.xamarin.com</vt:lpstr>
      <vt:lpstr>Open Source</vt:lpstr>
      <vt:lpstr>C# mola</vt:lpstr>
      <vt:lpstr>C# mola</vt:lpstr>
      <vt:lpstr>Async/Await</vt:lpstr>
      <vt:lpstr>Android ItemClick, ¿ves diferencias?</vt:lpstr>
      <vt:lpstr>DEMO: Crear proyecto</vt:lpstr>
      <vt:lpstr>¿Cómo funciona es Xamarin?</vt:lpstr>
      <vt:lpstr>Windows APIs</vt:lpstr>
      <vt:lpstr>iOS – Acceso al 100% de las APIs</vt:lpstr>
      <vt:lpstr>Android – Acceso al 100%de las  APIs</vt:lpstr>
      <vt:lpstr>Cualquier cosa que puedas hacer con Objective-C, Swift, o Java se puede hacer con C# y Visual Studio con Xamarin.</vt:lpstr>
      <vt:lpstr>La clave, compartir código</vt:lpstr>
      <vt:lpstr>Portable Class Libraries</vt:lpstr>
      <vt:lpstr>Estadísticas de código compartido</vt:lpstr>
      <vt:lpstr>Introducción a Xamarin.Forms</vt:lpstr>
      <vt:lpstr>Conoce Xamarin.Forms</vt:lpstr>
      <vt:lpstr>Xamarin + Xamarin.Forms</vt:lpstr>
      <vt:lpstr>¿Qué se incluye?</vt:lpstr>
      <vt:lpstr>Layouts</vt:lpstr>
      <vt:lpstr>Controles</vt:lpstr>
      <vt:lpstr>El ecosistema Xamarin.Forms</vt:lpstr>
      <vt:lpstr>Comparativa de controles</vt:lpstr>
      <vt:lpstr>Presentación de PowerPoint</vt:lpstr>
      <vt:lpstr>Presentación de PowerPoint</vt:lpstr>
      <vt:lpstr>UI Nativa desde código compartido</vt:lpstr>
      <vt:lpstr>DEMO: Vistas básicas</vt:lpstr>
      <vt:lpstr>El patron MVVM</vt:lpstr>
      <vt:lpstr>Presentación de PowerPoint</vt:lpstr>
      <vt:lpstr>Presentación de PowerPoint</vt:lpstr>
      <vt:lpstr>Presentación de PowerPoint</vt:lpstr>
      <vt:lpstr>Presentación de PowerPoint</vt:lpstr>
      <vt:lpstr>DEMO: MVVM</vt:lpstr>
      <vt:lpstr>Plugins</vt:lpstr>
      <vt:lpstr>Presentación de PowerPoint</vt:lpstr>
      <vt:lpstr>Código específico de plataforma</vt:lpstr>
      <vt:lpstr>Presentación de PowerPoint</vt:lpstr>
      <vt:lpstr>Plugins Xamarin</vt:lpstr>
      <vt:lpstr>DEMO: Plugins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2015-03-21T09:10:53Z</dcterms:created>
  <dcterms:modified xsi:type="dcterms:W3CDTF">2017-04-07T15:50:56Z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0x01010077A91A40830EBD43BE524A7CE4B3AE1E</vt:lpwstr>
  </property>
</Properties>
</file>

<file path=docProps/thumbnail.jpeg>
</file>